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60" r:id="rId5"/>
    <p:sldId id="261" r:id="rId6"/>
    <p:sldId id="325" r:id="rId7"/>
    <p:sldId id="262" r:id="rId8"/>
    <p:sldId id="264" r:id="rId9"/>
    <p:sldId id="278" r:id="rId10"/>
    <p:sldId id="266" r:id="rId11"/>
    <p:sldId id="276" r:id="rId12"/>
    <p:sldId id="275" r:id="rId13"/>
    <p:sldId id="280" r:id="rId14"/>
    <p:sldId id="281" r:id="rId15"/>
    <p:sldId id="283" r:id="rId16"/>
    <p:sldId id="273" r:id="rId17"/>
    <p:sldId id="318" r:id="rId18"/>
    <p:sldId id="317" r:id="rId19"/>
    <p:sldId id="321" r:id="rId20"/>
    <p:sldId id="284" r:id="rId21"/>
    <p:sldId id="285" r:id="rId22"/>
    <p:sldId id="286" r:id="rId23"/>
    <p:sldId id="320" r:id="rId24"/>
    <p:sldId id="288" r:id="rId25"/>
    <p:sldId id="289" r:id="rId26"/>
    <p:sldId id="290" r:id="rId27"/>
    <p:sldId id="268" r:id="rId28"/>
    <p:sldId id="270" r:id="rId29"/>
    <p:sldId id="269" r:id="rId30"/>
    <p:sldId id="322" r:id="rId31"/>
    <p:sldId id="271" r:id="rId32"/>
    <p:sldId id="292" r:id="rId33"/>
    <p:sldId id="293" r:id="rId34"/>
    <p:sldId id="291" r:id="rId35"/>
    <p:sldId id="305" r:id="rId36"/>
    <p:sldId id="324" r:id="rId37"/>
    <p:sldId id="326" r:id="rId38"/>
    <p:sldId id="294" r:id="rId39"/>
    <p:sldId id="323" r:id="rId40"/>
    <p:sldId id="296" r:id="rId41"/>
    <p:sldId id="297" r:id="rId42"/>
    <p:sldId id="299" r:id="rId43"/>
    <p:sldId id="300" r:id="rId44"/>
    <p:sldId id="311" r:id="rId45"/>
    <p:sldId id="301" r:id="rId46"/>
    <p:sldId id="302" r:id="rId47"/>
    <p:sldId id="315" r:id="rId48"/>
    <p:sldId id="303" r:id="rId49"/>
    <p:sldId id="304" r:id="rId50"/>
    <p:sldId id="306" r:id="rId51"/>
    <p:sldId id="307" r:id="rId52"/>
    <p:sldId id="308" r:id="rId53"/>
    <p:sldId id="309" r:id="rId54"/>
    <p:sldId id="31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9ED370-A92A-4B2A-97B8-C02F4896F1A5}" v="32" dt="2019-04-17T16:36:07.110"/>
    <p1510:client id="{CA21DF2D-658C-3943-B270-4B0506B794C7}" v="1096" dt="2019-04-18T20:09:17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al Al-Taweel" userId="cc53612ccd79fdd7" providerId="LiveId" clId="{FA9ED370-A92A-4B2A-97B8-C02F4896F1A5}"/>
    <pc:docChg chg="custSel addSld delSld modSld sldOrd">
      <pc:chgData name="Talal Al-Taweel" userId="cc53612ccd79fdd7" providerId="LiveId" clId="{FA9ED370-A92A-4B2A-97B8-C02F4896F1A5}" dt="2019-04-17T16:36:07.110" v="303"/>
      <pc:docMkLst>
        <pc:docMk/>
      </pc:docMkLst>
      <pc:sldChg chg="ord">
        <pc:chgData name="Talal Al-Taweel" userId="cc53612ccd79fdd7" providerId="LiveId" clId="{FA9ED370-A92A-4B2A-97B8-C02F4896F1A5}" dt="2019-04-17T15:07:05.526" v="300"/>
        <pc:sldMkLst>
          <pc:docMk/>
          <pc:sldMk cId="432505444" sldId="270"/>
        </pc:sldMkLst>
      </pc:sldChg>
      <pc:sldChg chg="del">
        <pc:chgData name="Talal Al-Taweel" userId="cc53612ccd79fdd7" providerId="LiveId" clId="{FA9ED370-A92A-4B2A-97B8-C02F4896F1A5}" dt="2019-04-17T15:08:02.880" v="302" actId="2696"/>
        <pc:sldMkLst>
          <pc:docMk/>
          <pc:sldMk cId="1921988261" sldId="298"/>
        </pc:sldMkLst>
      </pc:sldChg>
      <pc:sldChg chg="del">
        <pc:chgData name="Talal Al-Taweel" userId="cc53612ccd79fdd7" providerId="LiveId" clId="{FA9ED370-A92A-4B2A-97B8-C02F4896F1A5}" dt="2019-04-17T15:07:28.176" v="301" actId="2696"/>
        <pc:sldMkLst>
          <pc:docMk/>
          <pc:sldMk cId="2452695557" sldId="312"/>
        </pc:sldMkLst>
      </pc:sldChg>
      <pc:sldChg chg="del">
        <pc:chgData name="Talal Al-Taweel" userId="cc53612ccd79fdd7" providerId="LiveId" clId="{FA9ED370-A92A-4B2A-97B8-C02F4896F1A5}" dt="2019-04-17T15:06:58.915" v="299" actId="2696"/>
        <pc:sldMkLst>
          <pc:docMk/>
          <pc:sldMk cId="4087712448" sldId="313"/>
        </pc:sldMkLst>
      </pc:sldChg>
      <pc:sldChg chg="addSp delSp modSp del">
        <pc:chgData name="Talal Al-Taweel" userId="cc53612ccd79fdd7" providerId="LiveId" clId="{FA9ED370-A92A-4B2A-97B8-C02F4896F1A5}" dt="2019-04-17T14:12:21.827" v="298" actId="2696"/>
        <pc:sldMkLst>
          <pc:docMk/>
          <pc:sldMk cId="1436880994" sldId="316"/>
        </pc:sldMkLst>
        <pc:spChg chg="add del">
          <ac:chgData name="Talal Al-Taweel" userId="cc53612ccd79fdd7" providerId="LiveId" clId="{FA9ED370-A92A-4B2A-97B8-C02F4896F1A5}" dt="2019-04-17T14:10:50.913" v="249" actId="478"/>
          <ac:spMkLst>
            <pc:docMk/>
            <pc:sldMk cId="1436880994" sldId="316"/>
            <ac:spMk id="9" creationId="{17C2FE20-4F61-476F-B23D-396D44D586A2}"/>
          </ac:spMkLst>
        </pc:spChg>
        <pc:spChg chg="add mod">
          <ac:chgData name="Talal Al-Taweel" userId="cc53612ccd79fdd7" providerId="LiveId" clId="{FA9ED370-A92A-4B2A-97B8-C02F4896F1A5}" dt="2019-04-17T14:11:55.188" v="296" actId="20577"/>
          <ac:spMkLst>
            <pc:docMk/>
            <pc:sldMk cId="1436880994" sldId="316"/>
            <ac:spMk id="15" creationId="{F2568ED6-C9A4-44BF-9ACB-E34AD83E13A3}"/>
          </ac:spMkLst>
        </pc:spChg>
      </pc:sldChg>
      <pc:sldChg chg="addSp modSp modAnim">
        <pc:chgData name="Talal Al-Taweel" userId="cc53612ccd79fdd7" providerId="LiveId" clId="{FA9ED370-A92A-4B2A-97B8-C02F4896F1A5}" dt="2019-04-17T14:10:12.366" v="247" actId="1076"/>
        <pc:sldMkLst>
          <pc:docMk/>
          <pc:sldMk cId="1768740424" sldId="317"/>
        </pc:sldMkLst>
        <pc:spChg chg="add mod">
          <ac:chgData name="Talal Al-Taweel" userId="cc53612ccd79fdd7" providerId="LiveId" clId="{FA9ED370-A92A-4B2A-97B8-C02F4896F1A5}" dt="2019-04-17T14:08:21.003" v="225" actId="1076"/>
          <ac:spMkLst>
            <pc:docMk/>
            <pc:sldMk cId="1768740424" sldId="317"/>
            <ac:spMk id="2" creationId="{E845B9F8-97D6-42F4-A7E1-5D48C29BEFCF}"/>
          </ac:spMkLst>
        </pc:spChg>
        <pc:spChg chg="add mod">
          <ac:chgData name="Talal Al-Taweel" userId="cc53612ccd79fdd7" providerId="LiveId" clId="{FA9ED370-A92A-4B2A-97B8-C02F4896F1A5}" dt="2019-04-17T14:09:30.156" v="239" actId="1076"/>
          <ac:spMkLst>
            <pc:docMk/>
            <pc:sldMk cId="1768740424" sldId="317"/>
            <ac:spMk id="7" creationId="{CD07E637-EDEA-4DC1-B7AF-5C82DE70E035}"/>
          </ac:spMkLst>
        </pc:spChg>
        <pc:spChg chg="add mod">
          <ac:chgData name="Talal Al-Taweel" userId="cc53612ccd79fdd7" providerId="LiveId" clId="{FA9ED370-A92A-4B2A-97B8-C02F4896F1A5}" dt="2019-04-17T14:09:26.645" v="238" actId="1076"/>
          <ac:spMkLst>
            <pc:docMk/>
            <pc:sldMk cId="1768740424" sldId="317"/>
            <ac:spMk id="8" creationId="{430254E0-7888-458E-BED3-2C6904252F14}"/>
          </ac:spMkLst>
        </pc:spChg>
        <pc:spChg chg="add mod">
          <ac:chgData name="Talal Al-Taweel" userId="cc53612ccd79fdd7" providerId="LiveId" clId="{FA9ED370-A92A-4B2A-97B8-C02F4896F1A5}" dt="2019-04-17T14:10:12.366" v="247" actId="1076"/>
          <ac:spMkLst>
            <pc:docMk/>
            <pc:sldMk cId="1768740424" sldId="317"/>
            <ac:spMk id="9" creationId="{950D96A3-896B-4CCF-BD7D-8EF3B60FB545}"/>
          </ac:spMkLst>
        </pc:spChg>
        <pc:spChg chg="add mod">
          <ac:chgData name="Talal Al-Taweel" userId="cc53612ccd79fdd7" providerId="LiveId" clId="{FA9ED370-A92A-4B2A-97B8-C02F4896F1A5}" dt="2019-04-17T14:10:08.871" v="246" actId="1076"/>
          <ac:spMkLst>
            <pc:docMk/>
            <pc:sldMk cId="1768740424" sldId="317"/>
            <ac:spMk id="10" creationId="{E6D267D0-9EE6-4E40-A6F0-80BB6D505D62}"/>
          </ac:spMkLst>
        </pc:spChg>
        <pc:picChg chg="add mod">
          <ac:chgData name="Talal Al-Taweel" userId="cc53612ccd79fdd7" providerId="LiveId" clId="{FA9ED370-A92A-4B2A-97B8-C02F4896F1A5}" dt="2019-04-17T14:09:06.169" v="235" actId="1076"/>
          <ac:picMkLst>
            <pc:docMk/>
            <pc:sldMk cId="1768740424" sldId="317"/>
            <ac:picMk id="4" creationId="{39261ADB-D549-4B2E-A55E-7F8279278146}"/>
          </ac:picMkLst>
        </pc:picChg>
        <pc:picChg chg="add mod">
          <ac:chgData name="Talal Al-Taweel" userId="cc53612ccd79fdd7" providerId="LiveId" clId="{FA9ED370-A92A-4B2A-97B8-C02F4896F1A5}" dt="2019-04-17T14:09:03.712" v="234" actId="1076"/>
          <ac:picMkLst>
            <pc:docMk/>
            <pc:sldMk cId="1768740424" sldId="317"/>
            <ac:picMk id="6" creationId="{BD590211-D71C-47BC-AB91-0BEB0843D8C8}"/>
          </ac:picMkLst>
        </pc:picChg>
      </pc:sldChg>
      <pc:sldChg chg="addSp delSp modSp modAnim">
        <pc:chgData name="Talal Al-Taweel" userId="cc53612ccd79fdd7" providerId="LiveId" clId="{FA9ED370-A92A-4B2A-97B8-C02F4896F1A5}" dt="2019-04-17T14:12:01.918" v="297"/>
        <pc:sldMkLst>
          <pc:docMk/>
          <pc:sldMk cId="3522613753" sldId="318"/>
        </pc:sldMkLst>
        <pc:spChg chg="add mod">
          <ac:chgData name="Talal Al-Taweel" userId="cc53612ccd79fdd7" providerId="LiveId" clId="{FA9ED370-A92A-4B2A-97B8-C02F4896F1A5}" dt="2019-04-17T13:43:05.600" v="157" actId="1076"/>
          <ac:spMkLst>
            <pc:docMk/>
            <pc:sldMk cId="3522613753" sldId="318"/>
            <ac:spMk id="9" creationId="{DA03DDC6-0750-44F5-B256-F304E36A9B9B}"/>
          </ac:spMkLst>
        </pc:spChg>
        <pc:spChg chg="mod">
          <ac:chgData name="Talal Al-Taweel" userId="cc53612ccd79fdd7" providerId="LiveId" clId="{FA9ED370-A92A-4B2A-97B8-C02F4896F1A5}" dt="2019-04-17T13:43:24.944" v="178" actId="20577"/>
          <ac:spMkLst>
            <pc:docMk/>
            <pc:sldMk cId="3522613753" sldId="318"/>
            <ac:spMk id="12" creationId="{7F5423B6-7938-0D42-96E2-F5946E187D08}"/>
          </ac:spMkLst>
        </pc:spChg>
        <pc:spChg chg="mod">
          <ac:chgData name="Talal Al-Taweel" userId="cc53612ccd79fdd7" providerId="LiveId" clId="{FA9ED370-A92A-4B2A-97B8-C02F4896F1A5}" dt="2019-04-17T13:40:59.550" v="0" actId="1076"/>
          <ac:spMkLst>
            <pc:docMk/>
            <pc:sldMk cId="3522613753" sldId="318"/>
            <ac:spMk id="13" creationId="{91B33E78-140F-1644-89E0-071D1297B713}"/>
          </ac:spMkLst>
        </pc:spChg>
        <pc:spChg chg="mod">
          <ac:chgData name="Talal Al-Taweel" userId="cc53612ccd79fdd7" providerId="LiveId" clId="{FA9ED370-A92A-4B2A-97B8-C02F4896F1A5}" dt="2019-04-17T13:41:06.693" v="1" actId="1076"/>
          <ac:spMkLst>
            <pc:docMk/>
            <pc:sldMk cId="3522613753" sldId="318"/>
            <ac:spMk id="14" creationId="{E7A2B8F5-81CA-6F47-858A-3F8A9EEF83D3}"/>
          </ac:spMkLst>
        </pc:spChg>
        <pc:spChg chg="add del mod">
          <ac:chgData name="Talal Al-Taweel" userId="cc53612ccd79fdd7" providerId="LiveId" clId="{FA9ED370-A92A-4B2A-97B8-C02F4896F1A5}" dt="2019-04-17T14:09:59.425" v="244"/>
          <ac:spMkLst>
            <pc:docMk/>
            <pc:sldMk cId="3522613753" sldId="318"/>
            <ac:spMk id="15" creationId="{99019A87-F25F-4B2D-87BC-B355F1019B2A}"/>
          </ac:spMkLst>
        </pc:spChg>
        <pc:spChg chg="add mod">
          <ac:chgData name="Talal Al-Taweel" userId="cc53612ccd79fdd7" providerId="LiveId" clId="{FA9ED370-A92A-4B2A-97B8-C02F4896F1A5}" dt="2019-04-17T14:12:01.918" v="297"/>
          <ac:spMkLst>
            <pc:docMk/>
            <pc:sldMk cId="3522613753" sldId="318"/>
            <ac:spMk id="16" creationId="{A1C758E8-4424-4740-9EC8-3FE92F4496DB}"/>
          </ac:spMkLst>
        </pc:spChg>
      </pc:sldChg>
      <pc:sldChg chg="add">
        <pc:chgData name="Talal Al-Taweel" userId="cc53612ccd79fdd7" providerId="LiveId" clId="{FA9ED370-A92A-4B2A-97B8-C02F4896F1A5}" dt="2019-04-17T16:36:07.110" v="303"/>
        <pc:sldMkLst>
          <pc:docMk/>
          <pc:sldMk cId="2161562108" sldId="319"/>
        </pc:sldMkLst>
      </pc:sldChg>
    </pc:docChg>
  </pc:docChgLst>
  <pc:docChgLst>
    <pc:chgData name="Talal Al-Taweel" userId="cc53612ccd79fdd7" providerId="LiveId" clId="{CA21DF2D-658C-3943-B270-4B0506B794C7}"/>
    <pc:docChg chg="undo redo custSel mod addSld delSld modSld sldOrd">
      <pc:chgData name="Talal Al-Taweel" userId="cc53612ccd79fdd7" providerId="LiveId" clId="{CA21DF2D-658C-3943-B270-4B0506B794C7}" dt="2019-04-18T20:09:17.362" v="2137" actId="14100"/>
      <pc:docMkLst>
        <pc:docMk/>
      </pc:docMkLst>
      <pc:sldChg chg="addSp modSp">
        <pc:chgData name="Talal Al-Taweel" userId="cc53612ccd79fdd7" providerId="LiveId" clId="{CA21DF2D-658C-3943-B270-4B0506B794C7}" dt="2019-04-18T20:09:17.362" v="2137" actId="14100"/>
        <pc:sldMkLst>
          <pc:docMk/>
          <pc:sldMk cId="2100839240" sldId="256"/>
        </pc:sldMkLst>
        <pc:spChg chg="mod">
          <ac:chgData name="Talal Al-Taweel" userId="cc53612ccd79fdd7" providerId="LiveId" clId="{CA21DF2D-658C-3943-B270-4B0506B794C7}" dt="2019-04-12T13:02:18.017" v="86" actId="20577"/>
          <ac:spMkLst>
            <pc:docMk/>
            <pc:sldMk cId="2100839240" sldId="256"/>
            <ac:spMk id="2" creationId="{00000000-0000-0000-0000-000000000000}"/>
          </ac:spMkLst>
        </pc:spChg>
        <pc:spChg chg="mod">
          <ac:chgData name="Talal Al-Taweel" userId="cc53612ccd79fdd7" providerId="LiveId" clId="{CA21DF2D-658C-3943-B270-4B0506B794C7}" dt="2019-04-18T19:27:12.845" v="1892" actId="403"/>
          <ac:spMkLst>
            <pc:docMk/>
            <pc:sldMk cId="2100839240" sldId="256"/>
            <ac:spMk id="3" creationId="{00000000-0000-0000-0000-000000000000}"/>
          </ac:spMkLst>
        </pc:spChg>
        <pc:picChg chg="add mod">
          <ac:chgData name="Talal Al-Taweel" userId="cc53612ccd79fdd7" providerId="LiveId" clId="{CA21DF2D-658C-3943-B270-4B0506B794C7}" dt="2019-04-18T20:08:57.741" v="2131" actId="1076"/>
          <ac:picMkLst>
            <pc:docMk/>
            <pc:sldMk cId="2100839240" sldId="256"/>
            <ac:picMk id="5" creationId="{93E9C162-FC51-424B-A3F5-DAAA4E0EF681}"/>
          </ac:picMkLst>
        </pc:picChg>
        <pc:picChg chg="add mod">
          <ac:chgData name="Talal Al-Taweel" userId="cc53612ccd79fdd7" providerId="LiveId" clId="{CA21DF2D-658C-3943-B270-4B0506B794C7}" dt="2019-04-18T20:09:17.362" v="2137" actId="14100"/>
          <ac:picMkLst>
            <pc:docMk/>
            <pc:sldMk cId="2100839240" sldId="256"/>
            <ac:picMk id="7" creationId="{92C8E7EC-6863-9D44-B769-935C3A8C2808}"/>
          </ac:picMkLst>
        </pc:picChg>
      </pc:sldChg>
      <pc:sldChg chg="modSp">
        <pc:chgData name="Talal Al-Taweel" userId="cc53612ccd79fdd7" providerId="LiveId" clId="{CA21DF2D-658C-3943-B270-4B0506B794C7}" dt="2019-04-12T13:04:06.596" v="108" actId="20577"/>
        <pc:sldMkLst>
          <pc:docMk/>
          <pc:sldMk cId="1329137043" sldId="257"/>
        </pc:sldMkLst>
        <pc:spChg chg="mod">
          <ac:chgData name="Talal Al-Taweel" userId="cc53612ccd79fdd7" providerId="LiveId" clId="{CA21DF2D-658C-3943-B270-4B0506B794C7}" dt="2019-04-12T13:04:06.596" v="108" actId="20577"/>
          <ac:spMkLst>
            <pc:docMk/>
            <pc:sldMk cId="1329137043" sldId="257"/>
            <ac:spMk id="3" creationId="{00000000-0000-0000-0000-000000000000}"/>
          </ac:spMkLst>
        </pc:spChg>
      </pc:sldChg>
      <pc:sldChg chg="delSp">
        <pc:chgData name="Talal Al-Taweel" userId="cc53612ccd79fdd7" providerId="LiveId" clId="{CA21DF2D-658C-3943-B270-4B0506B794C7}" dt="2019-04-16T20:10:55.729" v="302" actId="478"/>
        <pc:sldMkLst>
          <pc:docMk/>
          <pc:sldMk cId="556686994" sldId="261"/>
        </pc:sldMkLst>
        <pc:picChg chg="del">
          <ac:chgData name="Talal Al-Taweel" userId="cc53612ccd79fdd7" providerId="LiveId" clId="{CA21DF2D-658C-3943-B270-4B0506B794C7}" dt="2019-04-16T20:10:55.729" v="302" actId="478"/>
          <ac:picMkLst>
            <pc:docMk/>
            <pc:sldMk cId="556686994" sldId="261"/>
            <ac:picMk id="4" creationId="{00000000-0000-0000-0000-000000000000}"/>
          </ac:picMkLst>
        </pc:picChg>
      </pc:sldChg>
      <pc:sldChg chg="modSp">
        <pc:chgData name="Talal Al-Taweel" userId="cc53612ccd79fdd7" providerId="LiveId" clId="{CA21DF2D-658C-3943-B270-4B0506B794C7}" dt="2019-04-16T20:10:47.120" v="301" actId="20577"/>
        <pc:sldMkLst>
          <pc:docMk/>
          <pc:sldMk cId="327634098" sldId="262"/>
        </pc:sldMkLst>
        <pc:spChg chg="mod">
          <ac:chgData name="Talal Al-Taweel" userId="cc53612ccd79fdd7" providerId="LiveId" clId="{CA21DF2D-658C-3943-B270-4B0506B794C7}" dt="2019-04-16T20:10:47.120" v="301" actId="20577"/>
          <ac:spMkLst>
            <pc:docMk/>
            <pc:sldMk cId="327634098" sldId="262"/>
            <ac:spMk id="2" creationId="{00000000-0000-0000-0000-000000000000}"/>
          </ac:spMkLst>
        </pc:spChg>
        <pc:spChg chg="mod">
          <ac:chgData name="Talal Al-Taweel" userId="cc53612ccd79fdd7" providerId="LiveId" clId="{CA21DF2D-658C-3943-B270-4B0506B794C7}" dt="2019-04-16T20:10:16.752" v="292" actId="14100"/>
          <ac:spMkLst>
            <pc:docMk/>
            <pc:sldMk cId="327634098" sldId="262"/>
            <ac:spMk id="4" creationId="{00000000-0000-0000-0000-000000000000}"/>
          </ac:spMkLst>
        </pc:spChg>
      </pc:sldChg>
      <pc:sldChg chg="modSp">
        <pc:chgData name="Talal Al-Taweel" userId="cc53612ccd79fdd7" providerId="LiveId" clId="{CA21DF2D-658C-3943-B270-4B0506B794C7}" dt="2019-04-18T10:22:08.946" v="1241" actId="20577"/>
        <pc:sldMkLst>
          <pc:docMk/>
          <pc:sldMk cId="1654333133" sldId="266"/>
        </pc:sldMkLst>
        <pc:spChg chg="mod">
          <ac:chgData name="Talal Al-Taweel" userId="cc53612ccd79fdd7" providerId="LiveId" clId="{CA21DF2D-658C-3943-B270-4B0506B794C7}" dt="2019-04-18T10:22:08.946" v="1241" actId="20577"/>
          <ac:spMkLst>
            <pc:docMk/>
            <pc:sldMk cId="1654333133" sldId="266"/>
            <ac:spMk id="3" creationId="{00000000-0000-0000-0000-000000000000}"/>
          </ac:spMkLst>
        </pc:spChg>
      </pc:sldChg>
      <pc:sldChg chg="del">
        <pc:chgData name="Talal Al-Taweel" userId="cc53612ccd79fdd7" providerId="LiveId" clId="{CA21DF2D-658C-3943-B270-4B0506B794C7}" dt="2019-04-18T10:20:25.675" v="1148" actId="2696"/>
        <pc:sldMkLst>
          <pc:docMk/>
          <pc:sldMk cId="68791872" sldId="272"/>
        </pc:sldMkLst>
      </pc:sldChg>
      <pc:sldChg chg="modSp ord">
        <pc:chgData name="Talal Al-Taweel" userId="cc53612ccd79fdd7" providerId="LiveId" clId="{CA21DF2D-658C-3943-B270-4B0506B794C7}" dt="2019-04-18T09:56:04.339" v="972" actId="20577"/>
        <pc:sldMkLst>
          <pc:docMk/>
          <pc:sldMk cId="110511540" sldId="273"/>
        </pc:sldMkLst>
        <pc:spChg chg="mod">
          <ac:chgData name="Talal Al-Taweel" userId="cc53612ccd79fdd7" providerId="LiveId" clId="{CA21DF2D-658C-3943-B270-4B0506B794C7}" dt="2019-04-18T09:56:04.339" v="972" actId="20577"/>
          <ac:spMkLst>
            <pc:docMk/>
            <pc:sldMk cId="110511540" sldId="273"/>
            <ac:spMk id="3" creationId="{00000000-0000-0000-0000-000000000000}"/>
          </ac:spMkLst>
        </pc:spChg>
      </pc:sldChg>
      <pc:sldChg chg="del">
        <pc:chgData name="Talal Al-Taweel" userId="cc53612ccd79fdd7" providerId="LiveId" clId="{CA21DF2D-658C-3943-B270-4B0506B794C7}" dt="2019-04-18T10:21:23.998" v="1149" actId="2696"/>
        <pc:sldMkLst>
          <pc:docMk/>
          <pc:sldMk cId="1805804292" sldId="274"/>
        </pc:sldMkLst>
      </pc:sldChg>
      <pc:sldChg chg="addSp modSp modAnim">
        <pc:chgData name="Talal Al-Taweel" userId="cc53612ccd79fdd7" providerId="LiveId" clId="{CA21DF2D-658C-3943-B270-4B0506B794C7}" dt="2019-04-16T19:17:48.130" v="284" actId="14100"/>
        <pc:sldMkLst>
          <pc:docMk/>
          <pc:sldMk cId="953683038" sldId="275"/>
        </pc:sldMkLst>
        <pc:spChg chg="add mod">
          <ac:chgData name="Talal Al-Taweel" userId="cc53612ccd79fdd7" providerId="LiveId" clId="{CA21DF2D-658C-3943-B270-4B0506B794C7}" dt="2019-04-16T19:17:48.130" v="284" actId="14100"/>
          <ac:spMkLst>
            <pc:docMk/>
            <pc:sldMk cId="953683038" sldId="275"/>
            <ac:spMk id="7" creationId="{0FEB6C60-C539-E24D-90DA-69490D1F6A06}"/>
          </ac:spMkLst>
        </pc:spChg>
      </pc:sldChg>
      <pc:sldChg chg="addSp modSp modAnim">
        <pc:chgData name="Talal Al-Taweel" userId="cc53612ccd79fdd7" providerId="LiveId" clId="{CA21DF2D-658C-3943-B270-4B0506B794C7}" dt="2019-04-16T19:11:00.963" v="278"/>
        <pc:sldMkLst>
          <pc:docMk/>
          <pc:sldMk cId="1283908222" sldId="276"/>
        </pc:sldMkLst>
        <pc:spChg chg="add mod">
          <ac:chgData name="Talal Al-Taweel" userId="cc53612ccd79fdd7" providerId="LiveId" clId="{CA21DF2D-658C-3943-B270-4B0506B794C7}" dt="2019-04-16T19:10:29.412" v="276" actId="14100"/>
          <ac:spMkLst>
            <pc:docMk/>
            <pc:sldMk cId="1283908222" sldId="276"/>
            <ac:spMk id="4" creationId="{9D6DAD2C-E429-AC4A-B5F8-CA13A77A49A1}"/>
          </ac:spMkLst>
        </pc:spChg>
      </pc:sldChg>
      <pc:sldChg chg="modSp">
        <pc:chgData name="Talal Al-Taweel" userId="cc53612ccd79fdd7" providerId="LiveId" clId="{CA21DF2D-658C-3943-B270-4B0506B794C7}" dt="2019-04-18T09:56:13.832" v="974" actId="20577"/>
        <pc:sldMkLst>
          <pc:docMk/>
          <pc:sldMk cId="1361470875" sldId="283"/>
        </pc:sldMkLst>
        <pc:spChg chg="mod">
          <ac:chgData name="Talal Al-Taweel" userId="cc53612ccd79fdd7" providerId="LiveId" clId="{CA21DF2D-658C-3943-B270-4B0506B794C7}" dt="2019-04-18T09:56:13.832" v="974" actId="20577"/>
          <ac:spMkLst>
            <pc:docMk/>
            <pc:sldMk cId="1361470875" sldId="283"/>
            <ac:spMk id="40972" creationId="{00000000-0000-0000-0000-000000000000}"/>
          </ac:spMkLst>
        </pc:spChg>
      </pc:sldChg>
      <pc:sldChg chg="modSp">
        <pc:chgData name="Talal Al-Taweel" userId="cc53612ccd79fdd7" providerId="LiveId" clId="{CA21DF2D-658C-3943-B270-4B0506B794C7}" dt="2019-04-18T09:56:22.976" v="976" actId="20577"/>
        <pc:sldMkLst>
          <pc:docMk/>
          <pc:sldMk cId="654659760" sldId="284"/>
        </pc:sldMkLst>
        <pc:spChg chg="mod">
          <ac:chgData name="Talal Al-Taweel" userId="cc53612ccd79fdd7" providerId="LiveId" clId="{CA21DF2D-658C-3943-B270-4B0506B794C7}" dt="2019-04-18T09:56:22.976" v="976" actId="20577"/>
          <ac:spMkLst>
            <pc:docMk/>
            <pc:sldMk cId="654659760" sldId="284"/>
            <ac:spMk id="48147" creationId="{00000000-0000-0000-0000-000000000000}"/>
          </ac:spMkLst>
        </pc:spChg>
      </pc:sldChg>
      <pc:sldChg chg="modSp">
        <pc:chgData name="Talal Al-Taweel" userId="cc53612ccd79fdd7" providerId="LiveId" clId="{CA21DF2D-658C-3943-B270-4B0506B794C7}" dt="2019-04-18T09:56:34.962" v="978" actId="20577"/>
        <pc:sldMkLst>
          <pc:docMk/>
          <pc:sldMk cId="262812018" sldId="288"/>
        </pc:sldMkLst>
        <pc:spChg chg="mod">
          <ac:chgData name="Talal Al-Taweel" userId="cc53612ccd79fdd7" providerId="LiveId" clId="{CA21DF2D-658C-3943-B270-4B0506B794C7}" dt="2019-04-18T09:56:34.962" v="978" actId="20577"/>
          <ac:spMkLst>
            <pc:docMk/>
            <pc:sldMk cId="262812018" sldId="288"/>
            <ac:spMk id="53275" creationId="{00000000-0000-0000-0000-000000000000}"/>
          </ac:spMkLst>
        </pc:spChg>
      </pc:sldChg>
      <pc:sldChg chg="modSp">
        <pc:chgData name="Talal Al-Taweel" userId="cc53612ccd79fdd7" providerId="LiveId" clId="{CA21DF2D-658C-3943-B270-4B0506B794C7}" dt="2019-04-18T09:56:41.398" v="980" actId="20577"/>
        <pc:sldMkLst>
          <pc:docMk/>
          <pc:sldMk cId="699716340" sldId="290"/>
        </pc:sldMkLst>
        <pc:spChg chg="mod">
          <ac:chgData name="Talal Al-Taweel" userId="cc53612ccd79fdd7" providerId="LiveId" clId="{CA21DF2D-658C-3943-B270-4B0506B794C7}" dt="2019-04-16T19:22:18.517" v="286" actId="20577"/>
          <ac:spMkLst>
            <pc:docMk/>
            <pc:sldMk cId="699716340" sldId="290"/>
            <ac:spMk id="59408" creationId="{00000000-0000-0000-0000-000000000000}"/>
          </ac:spMkLst>
        </pc:spChg>
        <pc:spChg chg="mod">
          <ac:chgData name="Talal Al-Taweel" userId="cc53612ccd79fdd7" providerId="LiveId" clId="{CA21DF2D-658C-3943-B270-4B0506B794C7}" dt="2019-04-18T09:56:41.398" v="980" actId="20577"/>
          <ac:spMkLst>
            <pc:docMk/>
            <pc:sldMk cId="699716340" sldId="290"/>
            <ac:spMk id="59423" creationId="{00000000-0000-0000-0000-000000000000}"/>
          </ac:spMkLst>
        </pc:spChg>
      </pc:sldChg>
      <pc:sldChg chg="delSp modSp">
        <pc:chgData name="Talal Al-Taweel" userId="cc53612ccd79fdd7" providerId="LiveId" clId="{CA21DF2D-658C-3943-B270-4B0506B794C7}" dt="2019-04-18T20:03:41.159" v="2093" actId="20577"/>
        <pc:sldMkLst>
          <pc:docMk/>
          <pc:sldMk cId="1511638222" sldId="294"/>
        </pc:sldMkLst>
        <pc:spChg chg="mod">
          <ac:chgData name="Talal Al-Taweel" userId="cc53612ccd79fdd7" providerId="LiveId" clId="{CA21DF2D-658C-3943-B270-4B0506B794C7}" dt="2019-04-18T20:03:41.159" v="2093" actId="20577"/>
          <ac:spMkLst>
            <pc:docMk/>
            <pc:sldMk cId="1511638222" sldId="294"/>
            <ac:spMk id="3" creationId="{00000000-0000-0000-0000-000000000000}"/>
          </ac:spMkLst>
        </pc:spChg>
        <pc:picChg chg="del">
          <ac:chgData name="Talal Al-Taweel" userId="cc53612ccd79fdd7" providerId="LiveId" clId="{CA21DF2D-658C-3943-B270-4B0506B794C7}" dt="2019-04-18T17:54:10.155" v="1249" actId="478"/>
          <ac:picMkLst>
            <pc:docMk/>
            <pc:sldMk cId="1511638222" sldId="294"/>
            <ac:picMk id="4" creationId="{00000000-0000-0000-0000-000000000000}"/>
          </ac:picMkLst>
        </pc:picChg>
      </pc:sldChg>
      <pc:sldChg chg="addSp delSp modSp add del ord">
        <pc:chgData name="Talal Al-Taweel" userId="cc53612ccd79fdd7" providerId="LiveId" clId="{CA21DF2D-658C-3943-B270-4B0506B794C7}" dt="2019-04-18T10:03:27.839" v="987" actId="2696"/>
        <pc:sldMkLst>
          <pc:docMk/>
          <pc:sldMk cId="1856742257" sldId="295"/>
        </pc:sldMkLst>
        <pc:spChg chg="add del mod">
          <ac:chgData name="Talal Al-Taweel" userId="cc53612ccd79fdd7" providerId="LiveId" clId="{CA21DF2D-658C-3943-B270-4B0506B794C7}" dt="2019-04-18T09:57:58.609" v="984" actId="478"/>
          <ac:spMkLst>
            <pc:docMk/>
            <pc:sldMk cId="1856742257" sldId="295"/>
            <ac:spMk id="5" creationId="{E342A6D1-6888-1B41-9F92-316E809F33E5}"/>
          </ac:spMkLst>
        </pc:spChg>
        <pc:picChg chg="add del">
          <ac:chgData name="Talal Al-Taweel" userId="cc53612ccd79fdd7" providerId="LiveId" clId="{CA21DF2D-658C-3943-B270-4B0506B794C7}" dt="2019-04-18T09:57:58.609" v="984" actId="478"/>
          <ac:picMkLst>
            <pc:docMk/>
            <pc:sldMk cId="1856742257" sldId="295"/>
            <ac:picMk id="4" creationId="{00000000-0000-0000-0000-000000000000}"/>
          </ac:picMkLst>
        </pc:picChg>
      </pc:sldChg>
      <pc:sldChg chg="modSp">
        <pc:chgData name="Talal Al-Taweel" userId="cc53612ccd79fdd7" providerId="LiveId" clId="{CA21DF2D-658C-3943-B270-4B0506B794C7}" dt="2019-04-18T20:05:44.238" v="2094" actId="20577"/>
        <pc:sldMkLst>
          <pc:docMk/>
          <pc:sldMk cId="603001520" sldId="297"/>
        </pc:sldMkLst>
        <pc:spChg chg="mod">
          <ac:chgData name="Talal Al-Taweel" userId="cc53612ccd79fdd7" providerId="LiveId" clId="{CA21DF2D-658C-3943-B270-4B0506B794C7}" dt="2019-04-18T20:05:44.238" v="2094" actId="20577"/>
          <ac:spMkLst>
            <pc:docMk/>
            <pc:sldMk cId="603001520" sldId="297"/>
            <ac:spMk id="3" creationId="{00000000-0000-0000-0000-000000000000}"/>
          </ac:spMkLst>
        </pc:spChg>
        <pc:spChg chg="mod">
          <ac:chgData name="Talal Al-Taweel" userId="cc53612ccd79fdd7" providerId="LiveId" clId="{CA21DF2D-658C-3943-B270-4B0506B794C7}" dt="2019-04-18T18:33:21.496" v="1433" actId="14100"/>
          <ac:spMkLst>
            <pc:docMk/>
            <pc:sldMk cId="603001520" sldId="297"/>
            <ac:spMk id="4" creationId="{00000000-0000-0000-0000-000000000000}"/>
          </ac:spMkLst>
        </pc:spChg>
      </pc:sldChg>
      <pc:sldChg chg="modSp">
        <pc:chgData name="Talal Al-Taweel" userId="cc53612ccd79fdd7" providerId="LiveId" clId="{CA21DF2D-658C-3943-B270-4B0506B794C7}" dt="2019-04-18T19:07:32.305" v="1696" actId="20577"/>
        <pc:sldMkLst>
          <pc:docMk/>
          <pc:sldMk cId="1747347135" sldId="301"/>
        </pc:sldMkLst>
        <pc:spChg chg="mod">
          <ac:chgData name="Talal Al-Taweel" userId="cc53612ccd79fdd7" providerId="LiveId" clId="{CA21DF2D-658C-3943-B270-4B0506B794C7}" dt="2019-04-18T19:07:32.305" v="1696" actId="20577"/>
          <ac:spMkLst>
            <pc:docMk/>
            <pc:sldMk cId="1747347135" sldId="301"/>
            <ac:spMk id="3" creationId="{00000000-0000-0000-0000-000000000000}"/>
          </ac:spMkLst>
        </pc:spChg>
      </pc:sldChg>
      <pc:sldChg chg="modSp">
        <pc:chgData name="Talal Al-Taweel" userId="cc53612ccd79fdd7" providerId="LiveId" clId="{CA21DF2D-658C-3943-B270-4B0506B794C7}" dt="2019-04-18T19:57:44.982" v="2041" actId="20577"/>
        <pc:sldMkLst>
          <pc:docMk/>
          <pc:sldMk cId="1576520923" sldId="302"/>
        </pc:sldMkLst>
        <pc:spChg chg="mod">
          <ac:chgData name="Talal Al-Taweel" userId="cc53612ccd79fdd7" providerId="LiveId" clId="{CA21DF2D-658C-3943-B270-4B0506B794C7}" dt="2019-04-18T19:57:44.982" v="2041" actId="20577"/>
          <ac:spMkLst>
            <pc:docMk/>
            <pc:sldMk cId="1576520923" sldId="302"/>
            <ac:spMk id="3" creationId="{00000000-0000-0000-0000-000000000000}"/>
          </ac:spMkLst>
        </pc:spChg>
      </pc:sldChg>
      <pc:sldChg chg="modSp modAnim">
        <pc:chgData name="Talal Al-Taweel" userId="cc53612ccd79fdd7" providerId="LiveId" clId="{CA21DF2D-658C-3943-B270-4B0506B794C7}" dt="2019-04-18T19:18:15.981" v="1701" actId="1076"/>
        <pc:sldMkLst>
          <pc:docMk/>
          <pc:sldMk cId="2122358042" sldId="306"/>
        </pc:sldMkLst>
        <pc:spChg chg="mod">
          <ac:chgData name="Talal Al-Taweel" userId="cc53612ccd79fdd7" providerId="LiveId" clId="{CA21DF2D-658C-3943-B270-4B0506B794C7}" dt="2019-04-18T19:18:15.981" v="1701" actId="1076"/>
          <ac:spMkLst>
            <pc:docMk/>
            <pc:sldMk cId="2122358042" sldId="306"/>
            <ac:spMk id="3" creationId="{00000000-0000-0000-0000-000000000000}"/>
          </ac:spMkLst>
        </pc:spChg>
      </pc:sldChg>
      <pc:sldChg chg="modSp">
        <pc:chgData name="Talal Al-Taweel" userId="cc53612ccd79fdd7" providerId="LiveId" clId="{CA21DF2D-658C-3943-B270-4B0506B794C7}" dt="2019-04-18T19:19:05.066" v="1717" actId="20577"/>
        <pc:sldMkLst>
          <pc:docMk/>
          <pc:sldMk cId="1222661334" sldId="307"/>
        </pc:sldMkLst>
        <pc:spChg chg="mod">
          <ac:chgData name="Talal Al-Taweel" userId="cc53612ccd79fdd7" providerId="LiveId" clId="{CA21DF2D-658C-3943-B270-4B0506B794C7}" dt="2019-04-18T19:19:05.066" v="1717" actId="20577"/>
          <ac:spMkLst>
            <pc:docMk/>
            <pc:sldMk cId="1222661334" sldId="307"/>
            <ac:spMk id="3" creationId="{00000000-0000-0000-0000-000000000000}"/>
          </ac:spMkLst>
        </pc:spChg>
      </pc:sldChg>
      <pc:sldChg chg="modSp">
        <pc:chgData name="Talal Al-Taweel" userId="cc53612ccd79fdd7" providerId="LiveId" clId="{CA21DF2D-658C-3943-B270-4B0506B794C7}" dt="2019-04-18T19:26:07.759" v="1887" actId="27636"/>
        <pc:sldMkLst>
          <pc:docMk/>
          <pc:sldMk cId="1354275832" sldId="308"/>
        </pc:sldMkLst>
        <pc:spChg chg="mod">
          <ac:chgData name="Talal Al-Taweel" userId="cc53612ccd79fdd7" providerId="LiveId" clId="{CA21DF2D-658C-3943-B270-4B0506B794C7}" dt="2019-04-18T19:26:07.759" v="1887" actId="27636"/>
          <ac:spMkLst>
            <pc:docMk/>
            <pc:sldMk cId="1354275832" sldId="308"/>
            <ac:spMk id="3" creationId="{00000000-0000-0000-0000-000000000000}"/>
          </ac:spMkLst>
        </pc:spChg>
      </pc:sldChg>
      <pc:sldChg chg="modSp">
        <pc:chgData name="Talal Al-Taweel" userId="cc53612ccd79fdd7" providerId="LiveId" clId="{CA21DF2D-658C-3943-B270-4B0506B794C7}" dt="2019-04-18T18:51:33.007" v="1445" actId="20577"/>
        <pc:sldMkLst>
          <pc:docMk/>
          <pc:sldMk cId="1282957605" sldId="309"/>
        </pc:sldMkLst>
        <pc:spChg chg="mod">
          <ac:chgData name="Talal Al-Taweel" userId="cc53612ccd79fdd7" providerId="LiveId" clId="{CA21DF2D-658C-3943-B270-4B0506B794C7}" dt="2019-04-18T18:51:33.007" v="1445" actId="20577"/>
          <ac:spMkLst>
            <pc:docMk/>
            <pc:sldMk cId="1282957605" sldId="309"/>
            <ac:spMk id="3" creationId="{00000000-0000-0000-0000-000000000000}"/>
          </ac:spMkLst>
        </pc:spChg>
      </pc:sldChg>
      <pc:sldChg chg="modSp">
        <pc:chgData name="Talal Al-Taweel" userId="cc53612ccd79fdd7" providerId="LiveId" clId="{CA21DF2D-658C-3943-B270-4B0506B794C7}" dt="2019-04-18T20:07:58.569" v="2123" actId="20577"/>
        <pc:sldMkLst>
          <pc:docMk/>
          <pc:sldMk cId="446473603" sldId="310"/>
        </pc:sldMkLst>
        <pc:spChg chg="mod">
          <ac:chgData name="Talal Al-Taweel" userId="cc53612ccd79fdd7" providerId="LiveId" clId="{CA21DF2D-658C-3943-B270-4B0506B794C7}" dt="2019-04-18T20:07:58.569" v="2123" actId="20577"/>
          <ac:spMkLst>
            <pc:docMk/>
            <pc:sldMk cId="446473603" sldId="310"/>
            <ac:spMk id="3" creationId="{00000000-0000-0000-0000-000000000000}"/>
          </ac:spMkLst>
        </pc:spChg>
      </pc:sldChg>
      <pc:sldChg chg="modSp">
        <pc:chgData name="Talal Al-Taweel" userId="cc53612ccd79fdd7" providerId="LiveId" clId="{CA21DF2D-658C-3943-B270-4B0506B794C7}" dt="2019-04-18T19:07:57.242" v="1697" actId="403"/>
        <pc:sldMkLst>
          <pc:docMk/>
          <pc:sldMk cId="1969979860" sldId="311"/>
        </pc:sldMkLst>
        <pc:spChg chg="mod">
          <ac:chgData name="Talal Al-Taweel" userId="cc53612ccd79fdd7" providerId="LiveId" clId="{CA21DF2D-658C-3943-B270-4B0506B794C7}" dt="2019-04-18T19:07:57.242" v="1697" actId="403"/>
          <ac:spMkLst>
            <pc:docMk/>
            <pc:sldMk cId="1969979860" sldId="311"/>
            <ac:spMk id="3" creationId="{00000000-0000-0000-0000-000000000000}"/>
          </ac:spMkLst>
        </pc:spChg>
      </pc:sldChg>
      <pc:sldChg chg="del">
        <pc:chgData name="Talal Al-Taweel" userId="cc53612ccd79fdd7" providerId="LiveId" clId="{CA21DF2D-658C-3943-B270-4B0506B794C7}" dt="2019-04-18T10:03:38.627" v="988" actId="2696"/>
        <pc:sldMkLst>
          <pc:docMk/>
          <pc:sldMk cId="3765817757" sldId="314"/>
        </pc:sldMkLst>
      </pc:sldChg>
      <pc:sldChg chg="modSp">
        <pc:chgData name="Talal Al-Taweel" userId="cc53612ccd79fdd7" providerId="LiveId" clId="{CA21DF2D-658C-3943-B270-4B0506B794C7}" dt="2019-04-18T19:58:19.221" v="2044"/>
        <pc:sldMkLst>
          <pc:docMk/>
          <pc:sldMk cId="1556574668" sldId="315"/>
        </pc:sldMkLst>
        <pc:spChg chg="mod">
          <ac:chgData name="Talal Al-Taweel" userId="cc53612ccd79fdd7" providerId="LiveId" clId="{CA21DF2D-658C-3943-B270-4B0506B794C7}" dt="2019-04-18T19:58:19.221" v="2044"/>
          <ac:spMkLst>
            <pc:docMk/>
            <pc:sldMk cId="1556574668" sldId="315"/>
            <ac:spMk id="3" creationId="{00000000-0000-0000-0000-000000000000}"/>
          </ac:spMkLst>
        </pc:spChg>
      </pc:sldChg>
      <pc:sldChg chg="addSp delSp modSp add modAnim">
        <pc:chgData name="Talal Al-Taweel" userId="cc53612ccd79fdd7" providerId="LiveId" clId="{CA21DF2D-658C-3943-B270-4B0506B794C7}" dt="2019-04-17T07:06:57.035" v="480" actId="1076"/>
        <pc:sldMkLst>
          <pc:docMk/>
          <pc:sldMk cId="1436880994" sldId="316"/>
        </pc:sldMkLst>
        <pc:spChg chg="del mod">
          <ac:chgData name="Talal Al-Taweel" userId="cc53612ccd79fdd7" providerId="LiveId" clId="{CA21DF2D-658C-3943-B270-4B0506B794C7}" dt="2019-04-17T07:00:24.527" v="315" actId="478"/>
          <ac:spMkLst>
            <pc:docMk/>
            <pc:sldMk cId="1436880994" sldId="316"/>
            <ac:spMk id="2" creationId="{8F0925B2-5951-3243-ADE4-33FF4CAF58E1}"/>
          </ac:spMkLst>
        </pc:spChg>
        <pc:spChg chg="del">
          <ac:chgData name="Talal Al-Taweel" userId="cc53612ccd79fdd7" providerId="LiveId" clId="{CA21DF2D-658C-3943-B270-4B0506B794C7}" dt="2019-04-17T06:59:46.535" v="308" actId="478"/>
          <ac:spMkLst>
            <pc:docMk/>
            <pc:sldMk cId="1436880994" sldId="316"/>
            <ac:spMk id="3" creationId="{6B1495DA-463A-1A4D-B2E0-F6435A40AD6C}"/>
          </ac:spMkLst>
        </pc:spChg>
        <pc:spChg chg="add del mod">
          <ac:chgData name="Talal Al-Taweel" userId="cc53612ccd79fdd7" providerId="LiveId" clId="{CA21DF2D-658C-3943-B270-4B0506B794C7}" dt="2019-04-17T07:00:31.556" v="316"/>
          <ac:spMkLst>
            <pc:docMk/>
            <pc:sldMk cId="1436880994" sldId="316"/>
            <ac:spMk id="9" creationId="{BE63B9C9-EB25-3643-A0AB-573497348B8E}"/>
          </ac:spMkLst>
        </pc:spChg>
        <pc:spChg chg="add mod">
          <ac:chgData name="Talal Al-Taweel" userId="cc53612ccd79fdd7" providerId="LiveId" clId="{CA21DF2D-658C-3943-B270-4B0506B794C7}" dt="2019-04-17T07:06:57.035" v="480" actId="1076"/>
          <ac:spMkLst>
            <pc:docMk/>
            <pc:sldMk cId="1436880994" sldId="316"/>
            <ac:spMk id="10" creationId="{B1627BB3-1F81-3C40-8CEE-EC618F7A6468}"/>
          </ac:spMkLst>
        </pc:spChg>
        <pc:spChg chg="add mod">
          <ac:chgData name="Talal Al-Taweel" userId="cc53612ccd79fdd7" providerId="LiveId" clId="{CA21DF2D-658C-3943-B270-4B0506B794C7}" dt="2019-04-17T07:06:53.068" v="479" actId="1076"/>
          <ac:spMkLst>
            <pc:docMk/>
            <pc:sldMk cId="1436880994" sldId="316"/>
            <ac:spMk id="11" creationId="{62206018-3C6E-F74D-8D46-5DBC6045B4CD}"/>
          </ac:spMkLst>
        </pc:spChg>
        <pc:spChg chg="add mod">
          <ac:chgData name="Talal Al-Taweel" userId="cc53612ccd79fdd7" providerId="LiveId" clId="{CA21DF2D-658C-3943-B270-4B0506B794C7}" dt="2019-04-17T07:06:11.693" v="471" actId="1076"/>
          <ac:spMkLst>
            <pc:docMk/>
            <pc:sldMk cId="1436880994" sldId="316"/>
            <ac:spMk id="12" creationId="{7F5423B6-7938-0D42-96E2-F5946E187D08}"/>
          </ac:spMkLst>
        </pc:spChg>
        <pc:spChg chg="add mod">
          <ac:chgData name="Talal Al-Taweel" userId="cc53612ccd79fdd7" providerId="LiveId" clId="{CA21DF2D-658C-3943-B270-4B0506B794C7}" dt="2019-04-17T07:06:33.620" v="475" actId="1076"/>
          <ac:spMkLst>
            <pc:docMk/>
            <pc:sldMk cId="1436880994" sldId="316"/>
            <ac:spMk id="13" creationId="{91B33E78-140F-1644-89E0-071D1297B713}"/>
          </ac:spMkLst>
        </pc:spChg>
        <pc:spChg chg="add mod">
          <ac:chgData name="Talal Al-Taweel" userId="cc53612ccd79fdd7" providerId="LiveId" clId="{CA21DF2D-658C-3943-B270-4B0506B794C7}" dt="2019-04-17T07:06:39.077" v="477" actId="1076"/>
          <ac:spMkLst>
            <pc:docMk/>
            <pc:sldMk cId="1436880994" sldId="316"/>
            <ac:spMk id="14" creationId="{E7A2B8F5-81CA-6F47-858A-3F8A9EEF83D3}"/>
          </ac:spMkLst>
        </pc:spChg>
        <pc:picChg chg="add mod">
          <ac:chgData name="Talal Al-Taweel" userId="cc53612ccd79fdd7" providerId="LiveId" clId="{CA21DF2D-658C-3943-B270-4B0506B794C7}" dt="2019-04-17T07:05:31.779" v="435" actId="1076"/>
          <ac:picMkLst>
            <pc:docMk/>
            <pc:sldMk cId="1436880994" sldId="316"/>
            <ac:picMk id="5" creationId="{275FB362-D5AA-C244-96AF-CA7EB355803B}"/>
          </ac:picMkLst>
        </pc:picChg>
        <pc:picChg chg="add mod">
          <ac:chgData name="Talal Al-Taweel" userId="cc53612ccd79fdd7" providerId="LiveId" clId="{CA21DF2D-658C-3943-B270-4B0506B794C7}" dt="2019-04-17T07:05:33.144" v="436" actId="1076"/>
          <ac:picMkLst>
            <pc:docMk/>
            <pc:sldMk cId="1436880994" sldId="316"/>
            <ac:picMk id="7" creationId="{DB679DF7-9EA0-DC49-B223-AEB0DC579C83}"/>
          </ac:picMkLst>
        </pc:picChg>
      </pc:sldChg>
      <pc:sldChg chg="addSp delSp modSp add">
        <pc:chgData name="Talal Al-Taweel" userId="cc53612ccd79fdd7" providerId="LiveId" clId="{CA21DF2D-658C-3943-B270-4B0506B794C7}" dt="2019-04-18T09:31:32.996" v="732" actId="14100"/>
        <pc:sldMkLst>
          <pc:docMk/>
          <pc:sldMk cId="1768740424" sldId="317"/>
        </pc:sldMkLst>
        <pc:spChg chg="del mod">
          <ac:chgData name="Talal Al-Taweel" userId="cc53612ccd79fdd7" providerId="LiveId" clId="{CA21DF2D-658C-3943-B270-4B0506B794C7}" dt="2019-04-18T09:30:54.187" v="715" actId="478"/>
          <ac:spMkLst>
            <pc:docMk/>
            <pc:sldMk cId="1768740424" sldId="317"/>
            <ac:spMk id="2" creationId="{E845B9F8-97D6-42F4-A7E1-5D48C29BEFCF}"/>
          </ac:spMkLst>
        </pc:spChg>
        <pc:spChg chg="add mod">
          <ac:chgData name="Talal Al-Taweel" userId="cc53612ccd79fdd7" providerId="LiveId" clId="{CA21DF2D-658C-3943-B270-4B0506B794C7}" dt="2019-04-18T09:31:32.996" v="732" actId="14100"/>
          <ac:spMkLst>
            <pc:docMk/>
            <pc:sldMk cId="1768740424" sldId="317"/>
            <ac:spMk id="3" creationId="{3B638473-DE2B-6349-A0B1-E42855DDC26C}"/>
          </ac:spMkLst>
        </pc:spChg>
        <pc:spChg chg="add mod">
          <ac:chgData name="Talal Al-Taweel" userId="cc53612ccd79fdd7" providerId="LiveId" clId="{CA21DF2D-658C-3943-B270-4B0506B794C7}" dt="2019-04-18T09:13:05.725" v="543"/>
          <ac:spMkLst>
            <pc:docMk/>
            <pc:sldMk cId="1768740424" sldId="317"/>
            <ac:spMk id="11" creationId="{CFC4134B-67FB-9644-A009-C3B5CA75535E}"/>
          </ac:spMkLst>
        </pc:spChg>
      </pc:sldChg>
      <pc:sldChg chg="addSp modSp add modAnim">
        <pc:chgData name="Talal Al-Taweel" userId="cc53612ccd79fdd7" providerId="LiveId" clId="{CA21DF2D-658C-3943-B270-4B0506B794C7}" dt="2019-04-18T19:29:27.041" v="1897"/>
        <pc:sldMkLst>
          <pc:docMk/>
          <pc:sldMk cId="3522613753" sldId="318"/>
        </pc:sldMkLst>
        <pc:spChg chg="add mod">
          <ac:chgData name="Talal Al-Taweel" userId="cc53612ccd79fdd7" providerId="LiveId" clId="{CA21DF2D-658C-3943-B270-4B0506B794C7}" dt="2019-04-18T09:22:46.219" v="646" actId="1076"/>
          <ac:spMkLst>
            <pc:docMk/>
            <pc:sldMk cId="3522613753" sldId="318"/>
            <ac:spMk id="2" creationId="{F0424304-1A9D-2F49-A85A-A81BCEC72635}"/>
          </ac:spMkLst>
        </pc:spChg>
        <pc:spChg chg="add mod">
          <ac:chgData name="Talal Al-Taweel" userId="cc53612ccd79fdd7" providerId="LiveId" clId="{CA21DF2D-658C-3943-B270-4B0506B794C7}" dt="2019-04-18T09:12:53.610" v="542" actId="20577"/>
          <ac:spMkLst>
            <pc:docMk/>
            <pc:sldMk cId="3522613753" sldId="318"/>
            <ac:spMk id="9" creationId="{46903C4D-3207-E243-8162-129775F7215C}"/>
          </ac:spMkLst>
        </pc:spChg>
        <pc:spChg chg="mod">
          <ac:chgData name="Talal Al-Taweel" userId="cc53612ccd79fdd7" providerId="LiveId" clId="{CA21DF2D-658C-3943-B270-4B0506B794C7}" dt="2019-04-18T09:23:48.688" v="669" actId="20577"/>
          <ac:spMkLst>
            <pc:docMk/>
            <pc:sldMk cId="3522613753" sldId="318"/>
            <ac:spMk id="12" creationId="{7F5423B6-7938-0D42-96E2-F5946E187D08}"/>
          </ac:spMkLst>
        </pc:spChg>
        <pc:spChg chg="mod">
          <ac:chgData name="Talal Al-Taweel" userId="cc53612ccd79fdd7" providerId="LiveId" clId="{CA21DF2D-658C-3943-B270-4B0506B794C7}" dt="2019-04-18T09:15:29.051" v="547" actId="1076"/>
          <ac:spMkLst>
            <pc:docMk/>
            <pc:sldMk cId="3522613753" sldId="318"/>
            <ac:spMk id="13" creationId="{91B33E78-140F-1644-89E0-071D1297B713}"/>
          </ac:spMkLst>
        </pc:spChg>
        <pc:spChg chg="mod">
          <ac:chgData name="Talal Al-Taweel" userId="cc53612ccd79fdd7" providerId="LiveId" clId="{CA21DF2D-658C-3943-B270-4B0506B794C7}" dt="2019-04-18T09:15:22.375" v="546" actId="1076"/>
          <ac:spMkLst>
            <pc:docMk/>
            <pc:sldMk cId="3522613753" sldId="318"/>
            <ac:spMk id="14" creationId="{E7A2B8F5-81CA-6F47-858A-3F8A9EEF83D3}"/>
          </ac:spMkLst>
        </pc:spChg>
      </pc:sldChg>
      <pc:sldChg chg="del">
        <pc:chgData name="Talal Al-Taweel" userId="cc53612ccd79fdd7" providerId="LiveId" clId="{CA21DF2D-658C-3943-B270-4B0506B794C7}" dt="2019-04-18T10:03:40.918" v="989" actId="2696"/>
        <pc:sldMkLst>
          <pc:docMk/>
          <pc:sldMk cId="2161562108" sldId="319"/>
        </pc:sldMkLst>
      </pc:sldChg>
      <pc:sldChg chg="addSp modSp add">
        <pc:chgData name="Talal Al-Taweel" userId="cc53612ccd79fdd7" providerId="LiveId" clId="{CA21DF2D-658C-3943-B270-4B0506B794C7}" dt="2019-04-18T09:29:12.446" v="694" actId="732"/>
        <pc:sldMkLst>
          <pc:docMk/>
          <pc:sldMk cId="1332520993" sldId="320"/>
        </pc:sldMkLst>
        <pc:picChg chg="add mod modCrop">
          <ac:chgData name="Talal Al-Taweel" userId="cc53612ccd79fdd7" providerId="LiveId" clId="{CA21DF2D-658C-3943-B270-4B0506B794C7}" dt="2019-04-18T09:29:12.446" v="694" actId="732"/>
          <ac:picMkLst>
            <pc:docMk/>
            <pc:sldMk cId="1332520993" sldId="320"/>
            <ac:picMk id="3" creationId="{25B9BA0A-96F9-0045-884D-0A57C391E46D}"/>
          </ac:picMkLst>
        </pc:picChg>
        <pc:picChg chg="add mod">
          <ac:chgData name="Talal Al-Taweel" userId="cc53612ccd79fdd7" providerId="LiveId" clId="{CA21DF2D-658C-3943-B270-4B0506B794C7}" dt="2019-04-18T09:28:55.342" v="693" actId="1076"/>
          <ac:picMkLst>
            <pc:docMk/>
            <pc:sldMk cId="1332520993" sldId="320"/>
            <ac:picMk id="5" creationId="{1AE4D3B1-8BF1-DF45-B898-CA7C25868F56}"/>
          </ac:picMkLst>
        </pc:picChg>
        <pc:picChg chg="add mod">
          <ac:chgData name="Talal Al-Taweel" userId="cc53612ccd79fdd7" providerId="LiveId" clId="{CA21DF2D-658C-3943-B270-4B0506B794C7}" dt="2019-04-18T09:28:41.431" v="689" actId="1076"/>
          <ac:picMkLst>
            <pc:docMk/>
            <pc:sldMk cId="1332520993" sldId="320"/>
            <ac:picMk id="7" creationId="{73CC1F16-C29B-734B-B98F-EAC8D62579F8}"/>
          </ac:picMkLst>
        </pc:picChg>
        <pc:picChg chg="add mod">
          <ac:chgData name="Talal Al-Taweel" userId="cc53612ccd79fdd7" providerId="LiveId" clId="{CA21DF2D-658C-3943-B270-4B0506B794C7}" dt="2019-04-18T09:28:47.965" v="692" actId="1076"/>
          <ac:picMkLst>
            <pc:docMk/>
            <pc:sldMk cId="1332520993" sldId="320"/>
            <ac:picMk id="9" creationId="{301A46A3-5033-224C-8C8D-BBC71D15B465}"/>
          </ac:picMkLst>
        </pc:picChg>
      </pc:sldChg>
      <pc:sldChg chg="addSp modSp add">
        <pc:chgData name="Talal Al-Taweel" userId="cc53612ccd79fdd7" providerId="LiveId" clId="{CA21DF2D-658C-3943-B270-4B0506B794C7}" dt="2019-04-18T19:39:07.418" v="1937" actId="20577"/>
        <pc:sldMkLst>
          <pc:docMk/>
          <pc:sldMk cId="3570071892" sldId="321"/>
        </pc:sldMkLst>
        <pc:spChg chg="mod">
          <ac:chgData name="Talal Al-Taweel" userId="cc53612ccd79fdd7" providerId="LiveId" clId="{CA21DF2D-658C-3943-B270-4B0506B794C7}" dt="2019-04-18T09:50:37.311" v="938" actId="20577"/>
          <ac:spMkLst>
            <pc:docMk/>
            <pc:sldMk cId="3570071892" sldId="321"/>
            <ac:spMk id="2" creationId="{01806599-9B49-E845-A81C-E66A5E946FD3}"/>
          </ac:spMkLst>
        </pc:spChg>
        <pc:spChg chg="add mod">
          <ac:chgData name="Talal Al-Taweel" userId="cc53612ccd79fdd7" providerId="LiveId" clId="{CA21DF2D-658C-3943-B270-4B0506B794C7}" dt="2019-04-18T19:39:07.418" v="1937" actId="20577"/>
          <ac:spMkLst>
            <pc:docMk/>
            <pc:sldMk cId="3570071892" sldId="321"/>
            <ac:spMk id="3" creationId="{8B1F8018-DE80-F04D-BB16-D5A18739E50D}"/>
          </ac:spMkLst>
        </pc:spChg>
      </pc:sldChg>
      <pc:sldChg chg="addSp delSp modSp add mod setBg modAnim delDesignElem">
        <pc:chgData name="Talal Al-Taweel" userId="cc53612ccd79fdd7" providerId="LiveId" clId="{CA21DF2D-658C-3943-B270-4B0506B794C7}" dt="2019-04-18T10:23:02.997" v="1248" actId="207"/>
        <pc:sldMkLst>
          <pc:docMk/>
          <pc:sldMk cId="2680901347" sldId="322"/>
        </pc:sldMkLst>
        <pc:spChg chg="del">
          <ac:chgData name="Talal Al-Taweel" userId="cc53612ccd79fdd7" providerId="LiveId" clId="{CA21DF2D-658C-3943-B270-4B0506B794C7}" dt="2019-04-18T10:03:47.045" v="991"/>
          <ac:spMkLst>
            <pc:docMk/>
            <pc:sldMk cId="2680901347" sldId="322"/>
            <ac:spMk id="2" creationId="{32ED1DDF-F06C-E449-8460-7523CE74DBCD}"/>
          </ac:spMkLst>
        </pc:spChg>
        <pc:spChg chg="del">
          <ac:chgData name="Talal Al-Taweel" userId="cc53612ccd79fdd7" providerId="LiveId" clId="{CA21DF2D-658C-3943-B270-4B0506B794C7}" dt="2019-04-18T10:03:47.045" v="991"/>
          <ac:spMkLst>
            <pc:docMk/>
            <pc:sldMk cId="2680901347" sldId="322"/>
            <ac:spMk id="3" creationId="{CFAC3506-F31B-C748-941D-F65C8BBA4620}"/>
          </ac:spMkLst>
        </pc:spChg>
        <pc:spChg chg="add del">
          <ac:chgData name="Talal Al-Taweel" userId="cc53612ccd79fdd7" providerId="LiveId" clId="{CA21DF2D-658C-3943-B270-4B0506B794C7}" dt="2019-04-18T10:15:56.756" v="1114"/>
          <ac:spMkLst>
            <pc:docMk/>
            <pc:sldMk cId="2680901347" sldId="322"/>
            <ac:spMk id="7" creationId="{F1176DA6-4BBF-42A4-9C94-E6613CCD6B37}"/>
          </ac:spMkLst>
        </pc:spChg>
        <pc:spChg chg="add del">
          <ac:chgData name="Talal Al-Taweel" userId="cc53612ccd79fdd7" providerId="LiveId" clId="{CA21DF2D-658C-3943-B270-4B0506B794C7}" dt="2019-04-18T10:15:56.756" v="1114"/>
          <ac:spMkLst>
            <pc:docMk/>
            <pc:sldMk cId="2680901347" sldId="322"/>
            <ac:spMk id="8" creationId="{99AAB0AE-172B-4FB4-80C2-86CD6B824220}"/>
          </ac:spMkLst>
        </pc:spChg>
        <pc:spChg chg="add del">
          <ac:chgData name="Talal Al-Taweel" userId="cc53612ccd79fdd7" providerId="LiveId" clId="{CA21DF2D-658C-3943-B270-4B0506B794C7}" dt="2019-04-18T10:05:12.432" v="998" actId="26606"/>
          <ac:spMkLst>
            <pc:docMk/>
            <pc:sldMk cId="2680901347" sldId="322"/>
            <ac:spMk id="10" creationId="{B6E6531A-0776-43BA-A852-5FB5C77534D5}"/>
          </ac:spMkLst>
        </pc:spChg>
        <pc:spChg chg="add del">
          <ac:chgData name="Talal Al-Taweel" userId="cc53612ccd79fdd7" providerId="LiveId" clId="{CA21DF2D-658C-3943-B270-4B0506B794C7}" dt="2019-04-18T10:05:12.432" v="998" actId="26606"/>
          <ac:spMkLst>
            <pc:docMk/>
            <pc:sldMk cId="2680901347" sldId="322"/>
            <ac:spMk id="12" creationId="{F8C5273F-2B84-46BF-A94F-1A20E13B3AA1}"/>
          </ac:spMkLst>
        </pc:spChg>
        <pc:spChg chg="add del">
          <ac:chgData name="Talal Al-Taweel" userId="cc53612ccd79fdd7" providerId="LiveId" clId="{CA21DF2D-658C-3943-B270-4B0506B794C7}" dt="2019-04-18T10:05:14.603" v="1000" actId="26606"/>
          <ac:spMkLst>
            <pc:docMk/>
            <pc:sldMk cId="2680901347" sldId="322"/>
            <ac:spMk id="14" creationId="{18E8515E-B8C8-482A-A9B5-CE57BC080AAD}"/>
          </ac:spMkLst>
        </pc:spChg>
        <pc:spChg chg="add del">
          <ac:chgData name="Talal Al-Taweel" userId="cc53612ccd79fdd7" providerId="LiveId" clId="{CA21DF2D-658C-3943-B270-4B0506B794C7}" dt="2019-04-18T10:05:14.603" v="1000" actId="26606"/>
          <ac:spMkLst>
            <pc:docMk/>
            <pc:sldMk cId="2680901347" sldId="322"/>
            <ac:spMk id="15" creationId="{2C6F198E-F7A1-4125-910D-641C0C2A76D5}"/>
          </ac:spMkLst>
        </pc:spChg>
        <pc:spChg chg="add del">
          <ac:chgData name="Talal Al-Taweel" userId="cc53612ccd79fdd7" providerId="LiveId" clId="{CA21DF2D-658C-3943-B270-4B0506B794C7}" dt="2019-04-18T10:05:14.603" v="1000" actId="26606"/>
          <ac:spMkLst>
            <pc:docMk/>
            <pc:sldMk cId="2680901347" sldId="322"/>
            <ac:spMk id="16" creationId="{907C3A25-D9A7-4F2D-B44C-FA8EB24C7AFD}"/>
          </ac:spMkLst>
        </pc:spChg>
        <pc:spChg chg="add del">
          <ac:chgData name="Talal Al-Taweel" userId="cc53612ccd79fdd7" providerId="LiveId" clId="{CA21DF2D-658C-3943-B270-4B0506B794C7}" dt="2019-04-18T10:05:19.291" v="1002" actId="26606"/>
          <ac:spMkLst>
            <pc:docMk/>
            <pc:sldMk cId="2680901347" sldId="322"/>
            <ac:spMk id="18" creationId="{F1176DA6-4BBF-42A4-9C94-E6613CCD6B37}"/>
          </ac:spMkLst>
        </pc:spChg>
        <pc:spChg chg="add del">
          <ac:chgData name="Talal Al-Taweel" userId="cc53612ccd79fdd7" providerId="LiveId" clId="{CA21DF2D-658C-3943-B270-4B0506B794C7}" dt="2019-04-18T10:05:19.291" v="1002" actId="26606"/>
          <ac:spMkLst>
            <pc:docMk/>
            <pc:sldMk cId="2680901347" sldId="322"/>
            <ac:spMk id="19" creationId="{99AAB0AE-172B-4FB4-80C2-86CD6B824220}"/>
          </ac:spMkLst>
        </pc:spChg>
        <pc:spChg chg="add mod">
          <ac:chgData name="Talal Al-Taweel" userId="cc53612ccd79fdd7" providerId="LiveId" clId="{CA21DF2D-658C-3943-B270-4B0506B794C7}" dt="2019-04-18T10:18:26.369" v="1136" actId="1076"/>
          <ac:spMkLst>
            <pc:docMk/>
            <pc:sldMk cId="2680901347" sldId="322"/>
            <ac:spMk id="22" creationId="{B3670D28-4549-2347-A51D-A92F3733AB6D}"/>
          </ac:spMkLst>
        </pc:spChg>
        <pc:spChg chg="add mod">
          <ac:chgData name="Talal Al-Taweel" userId="cc53612ccd79fdd7" providerId="LiveId" clId="{CA21DF2D-658C-3943-B270-4B0506B794C7}" dt="2019-04-18T10:18:28.862" v="1137" actId="1076"/>
          <ac:spMkLst>
            <pc:docMk/>
            <pc:sldMk cId="2680901347" sldId="322"/>
            <ac:spMk id="23" creationId="{9F97B3A3-B76D-7A45-ADB2-EE8D68E00BAD}"/>
          </ac:spMkLst>
        </pc:spChg>
        <pc:spChg chg="add mod">
          <ac:chgData name="Talal Al-Taweel" userId="cc53612ccd79fdd7" providerId="LiveId" clId="{CA21DF2D-658C-3943-B270-4B0506B794C7}" dt="2019-04-18T10:18:31.387" v="1138" actId="1076"/>
          <ac:spMkLst>
            <pc:docMk/>
            <pc:sldMk cId="2680901347" sldId="322"/>
            <ac:spMk id="24" creationId="{9FBD80C8-3616-364C-B265-4484C3A4232C}"/>
          </ac:spMkLst>
        </pc:spChg>
        <pc:spChg chg="add mod">
          <ac:chgData name="Talal Al-Taweel" userId="cc53612ccd79fdd7" providerId="LiveId" clId="{CA21DF2D-658C-3943-B270-4B0506B794C7}" dt="2019-04-18T10:23:02.997" v="1248" actId="207"/>
          <ac:spMkLst>
            <pc:docMk/>
            <pc:sldMk cId="2680901347" sldId="322"/>
            <ac:spMk id="28" creationId="{7278A419-9C6A-5445-9FF8-C4811A3C5228}"/>
          </ac:spMkLst>
        </pc:spChg>
        <pc:picChg chg="add mod">
          <ac:chgData name="Talal Al-Taweel" userId="cc53612ccd79fdd7" providerId="LiveId" clId="{CA21DF2D-658C-3943-B270-4B0506B794C7}" dt="2019-04-18T10:18:02.693" v="1131" actId="14100"/>
          <ac:picMkLst>
            <pc:docMk/>
            <pc:sldMk cId="2680901347" sldId="322"/>
            <ac:picMk id="5" creationId="{6DD8EE8C-A9C8-8140-83ED-2A9AEA38582D}"/>
          </ac:picMkLst>
        </pc:picChg>
        <pc:cxnChg chg="add mod">
          <ac:chgData name="Talal Al-Taweel" userId="cc53612ccd79fdd7" providerId="LiveId" clId="{CA21DF2D-658C-3943-B270-4B0506B794C7}" dt="2019-04-18T10:18:41.104" v="1139" actId="14100"/>
          <ac:cxnSpMkLst>
            <pc:docMk/>
            <pc:sldMk cId="2680901347" sldId="322"/>
            <ac:cxnSpMk id="9" creationId="{FA52E38A-7ED8-9D4A-AE32-5A12C7F01DB6}"/>
          </ac:cxnSpMkLst>
        </pc:cxnChg>
        <pc:cxnChg chg="add mod">
          <ac:chgData name="Talal Al-Taweel" userId="cc53612ccd79fdd7" providerId="LiveId" clId="{CA21DF2D-658C-3943-B270-4B0506B794C7}" dt="2019-04-18T10:18:49.794" v="1140" actId="14100"/>
          <ac:cxnSpMkLst>
            <pc:docMk/>
            <pc:sldMk cId="2680901347" sldId="322"/>
            <ac:cxnSpMk id="20" creationId="{E927E956-17BD-BB47-BFCB-B42A9A9262F7}"/>
          </ac:cxnSpMkLst>
        </pc:cxnChg>
        <pc:cxnChg chg="add mod">
          <ac:chgData name="Talal Al-Taweel" userId="cc53612ccd79fdd7" providerId="LiveId" clId="{CA21DF2D-658C-3943-B270-4B0506B794C7}" dt="2019-04-18T10:18:53.120" v="1141" actId="14100"/>
          <ac:cxnSpMkLst>
            <pc:docMk/>
            <pc:sldMk cId="2680901347" sldId="322"/>
            <ac:cxnSpMk id="21" creationId="{8C330F3A-1309-3245-9672-32F43CB16869}"/>
          </ac:cxnSpMkLst>
        </pc:cxnChg>
      </pc:sldChg>
      <pc:sldChg chg="addSp delSp modSp add">
        <pc:chgData name="Talal Al-Taweel" userId="cc53612ccd79fdd7" providerId="LiveId" clId="{CA21DF2D-658C-3943-B270-4B0506B794C7}" dt="2019-04-18T18:17:30.015" v="1413" actId="1076"/>
        <pc:sldMkLst>
          <pc:docMk/>
          <pc:sldMk cId="1259842163" sldId="323"/>
        </pc:sldMkLst>
        <pc:spChg chg="mod">
          <ac:chgData name="Talal Al-Taweel" userId="cc53612ccd79fdd7" providerId="LiveId" clId="{CA21DF2D-658C-3943-B270-4B0506B794C7}" dt="2019-04-18T18:09:55.110" v="1278" actId="1076"/>
          <ac:spMkLst>
            <pc:docMk/>
            <pc:sldMk cId="1259842163" sldId="323"/>
            <ac:spMk id="2" creationId="{E07E372C-D800-9D41-B7E7-AB52AC80DFF7}"/>
          </ac:spMkLst>
        </pc:spChg>
        <pc:spChg chg="del">
          <ac:chgData name="Talal Al-Taweel" userId="cc53612ccd79fdd7" providerId="LiveId" clId="{CA21DF2D-658C-3943-B270-4B0506B794C7}" dt="2019-04-18T18:08:29.053" v="1265" actId="478"/>
          <ac:spMkLst>
            <pc:docMk/>
            <pc:sldMk cId="1259842163" sldId="323"/>
            <ac:spMk id="3" creationId="{9DA4DAF4-3AC9-244F-AF7D-A05FA2A021F9}"/>
          </ac:spMkLst>
        </pc:spChg>
        <pc:spChg chg="add del mod">
          <ac:chgData name="Talal Al-Taweel" userId="cc53612ccd79fdd7" providerId="LiveId" clId="{CA21DF2D-658C-3943-B270-4B0506B794C7}" dt="2019-04-18T18:09:47.246" v="1277"/>
          <ac:spMkLst>
            <pc:docMk/>
            <pc:sldMk cId="1259842163" sldId="323"/>
            <ac:spMk id="6" creationId="{5D2B9218-F444-374A-A4F5-2A940671FEA4}"/>
          </ac:spMkLst>
        </pc:spChg>
        <pc:spChg chg="add mod">
          <ac:chgData name="Talal Al-Taweel" userId="cc53612ccd79fdd7" providerId="LiveId" clId="{CA21DF2D-658C-3943-B270-4B0506B794C7}" dt="2019-04-18T18:16:07.146" v="1395" actId="1076"/>
          <ac:spMkLst>
            <pc:docMk/>
            <pc:sldMk cId="1259842163" sldId="323"/>
            <ac:spMk id="7" creationId="{DEE6C643-C2A3-4D47-B63F-41156048648B}"/>
          </ac:spMkLst>
        </pc:spChg>
        <pc:spChg chg="add mod">
          <ac:chgData name="Talal Al-Taweel" userId="cc53612ccd79fdd7" providerId="LiveId" clId="{CA21DF2D-658C-3943-B270-4B0506B794C7}" dt="2019-04-18T18:17:30.015" v="1413" actId="1076"/>
          <ac:spMkLst>
            <pc:docMk/>
            <pc:sldMk cId="1259842163" sldId="323"/>
            <ac:spMk id="8" creationId="{B404A1B4-9277-E84A-AFDE-82D245F0CCF0}"/>
          </ac:spMkLst>
        </pc:spChg>
        <pc:picChg chg="add mod">
          <ac:chgData name="Talal Al-Taweel" userId="cc53612ccd79fdd7" providerId="LiveId" clId="{CA21DF2D-658C-3943-B270-4B0506B794C7}" dt="2019-04-18T18:10:03.441" v="1281" actId="1076"/>
          <ac:picMkLst>
            <pc:docMk/>
            <pc:sldMk cId="1259842163" sldId="323"/>
            <ac:picMk id="5" creationId="{FA771C33-F4D8-D446-99A9-B993A6F3D9FD}"/>
          </ac:picMkLst>
        </pc:picChg>
      </pc:sldChg>
      <pc:sldChg chg="addSp delSp modSp add">
        <pc:chgData name="Talal Al-Taweel" userId="cc53612ccd79fdd7" providerId="LiveId" clId="{CA21DF2D-658C-3943-B270-4B0506B794C7}" dt="2019-04-18T18:32:09.436" v="1421" actId="1076"/>
        <pc:sldMkLst>
          <pc:docMk/>
          <pc:sldMk cId="1448791287" sldId="324"/>
        </pc:sldMkLst>
        <pc:spChg chg="del">
          <ac:chgData name="Talal Al-Taweel" userId="cc53612ccd79fdd7" providerId="LiveId" clId="{CA21DF2D-658C-3943-B270-4B0506B794C7}" dt="2019-04-18T18:31:54.225" v="1415"/>
          <ac:spMkLst>
            <pc:docMk/>
            <pc:sldMk cId="1448791287" sldId="324"/>
            <ac:spMk id="2" creationId="{7B4BC250-A68C-DC4B-A3AE-2AFE37948BE5}"/>
          </ac:spMkLst>
        </pc:spChg>
        <pc:spChg chg="del">
          <ac:chgData name="Talal Al-Taweel" userId="cc53612ccd79fdd7" providerId="LiveId" clId="{CA21DF2D-658C-3943-B270-4B0506B794C7}" dt="2019-04-18T18:31:54.225" v="1415"/>
          <ac:spMkLst>
            <pc:docMk/>
            <pc:sldMk cId="1448791287" sldId="324"/>
            <ac:spMk id="3" creationId="{279E8505-86A3-A64B-AC85-5E1DDAD6DF23}"/>
          </ac:spMkLst>
        </pc:spChg>
        <pc:picChg chg="add mod">
          <ac:chgData name="Talal Al-Taweel" userId="cc53612ccd79fdd7" providerId="LiveId" clId="{CA21DF2D-658C-3943-B270-4B0506B794C7}" dt="2019-04-18T18:32:09.436" v="1421" actId="1076"/>
          <ac:picMkLst>
            <pc:docMk/>
            <pc:sldMk cId="1448791287" sldId="324"/>
            <ac:picMk id="5" creationId="{C22F37C0-F8FD-7C43-B13E-3848BE1FAFE8}"/>
          </ac:picMkLst>
        </pc:picChg>
      </pc:sldChg>
      <pc:sldChg chg="addSp delSp modSp add">
        <pc:chgData name="Talal Al-Taweel" userId="cc53612ccd79fdd7" providerId="LiveId" clId="{CA21DF2D-658C-3943-B270-4B0506B794C7}" dt="2019-04-18T19:38:23.313" v="1925" actId="1076"/>
        <pc:sldMkLst>
          <pc:docMk/>
          <pc:sldMk cId="1602860445" sldId="325"/>
        </pc:sldMkLst>
        <pc:spChg chg="del">
          <ac:chgData name="Talal Al-Taweel" userId="cc53612ccd79fdd7" providerId="LiveId" clId="{CA21DF2D-658C-3943-B270-4B0506B794C7}" dt="2019-04-18T19:32:43.258" v="1899"/>
          <ac:spMkLst>
            <pc:docMk/>
            <pc:sldMk cId="1602860445" sldId="325"/>
            <ac:spMk id="2" creationId="{329AB28E-87B0-B247-8AFA-997D5581E71A}"/>
          </ac:spMkLst>
        </pc:spChg>
        <pc:spChg chg="del">
          <ac:chgData name="Talal Al-Taweel" userId="cc53612ccd79fdd7" providerId="LiveId" clId="{CA21DF2D-658C-3943-B270-4B0506B794C7}" dt="2019-04-18T19:32:43.258" v="1899"/>
          <ac:spMkLst>
            <pc:docMk/>
            <pc:sldMk cId="1602860445" sldId="325"/>
            <ac:spMk id="3" creationId="{E2B98F10-259C-7049-8C2A-BF05052DCC84}"/>
          </ac:spMkLst>
        </pc:spChg>
        <pc:picChg chg="add mod">
          <ac:chgData name="Talal Al-Taweel" userId="cc53612ccd79fdd7" providerId="LiveId" clId="{CA21DF2D-658C-3943-B270-4B0506B794C7}" dt="2019-04-18T19:36:14.062" v="1915" actId="1076"/>
          <ac:picMkLst>
            <pc:docMk/>
            <pc:sldMk cId="1602860445" sldId="325"/>
            <ac:picMk id="5" creationId="{EDC0C06D-82C9-5443-8202-BDCF723C84D7}"/>
          </ac:picMkLst>
        </pc:picChg>
        <pc:picChg chg="add mod modCrop">
          <ac:chgData name="Talal Al-Taweel" userId="cc53612ccd79fdd7" providerId="LiveId" clId="{CA21DF2D-658C-3943-B270-4B0506B794C7}" dt="2019-04-18T19:38:23.313" v="1925" actId="1076"/>
          <ac:picMkLst>
            <pc:docMk/>
            <pc:sldMk cId="1602860445" sldId="325"/>
            <ac:picMk id="7" creationId="{879F7760-720A-8346-84C9-88603CEFD4BA}"/>
          </ac:picMkLst>
        </pc:picChg>
        <pc:picChg chg="add del mod">
          <ac:chgData name="Talal Al-Taweel" userId="cc53612ccd79fdd7" providerId="LiveId" clId="{CA21DF2D-658C-3943-B270-4B0506B794C7}" dt="2019-04-18T19:37:13.540" v="1917" actId="478"/>
          <ac:picMkLst>
            <pc:docMk/>
            <pc:sldMk cId="1602860445" sldId="325"/>
            <ac:picMk id="9" creationId="{DB5B1E63-51DD-5541-A623-4E5012576DBF}"/>
          </ac:picMkLst>
        </pc:picChg>
        <pc:picChg chg="add mod">
          <ac:chgData name="Talal Al-Taweel" userId="cc53612ccd79fdd7" providerId="LiveId" clId="{CA21DF2D-658C-3943-B270-4B0506B794C7}" dt="2019-04-18T19:36:26.542" v="1916" actId="1076"/>
          <ac:picMkLst>
            <pc:docMk/>
            <pc:sldMk cId="1602860445" sldId="325"/>
            <ac:picMk id="11" creationId="{195E6742-7D31-B946-B44F-41886DB492DB}"/>
          </ac:picMkLst>
        </pc:picChg>
        <pc:picChg chg="add mod">
          <ac:chgData name="Talal Al-Taweel" userId="cc53612ccd79fdd7" providerId="LiveId" clId="{CA21DF2D-658C-3943-B270-4B0506B794C7}" dt="2019-04-18T19:37:59.027" v="1922" actId="1076"/>
          <ac:picMkLst>
            <pc:docMk/>
            <pc:sldMk cId="1602860445" sldId="325"/>
            <ac:picMk id="13" creationId="{9C6FCFFF-5881-9E4C-89B2-7284B820B6BA}"/>
          </ac:picMkLst>
        </pc:picChg>
      </pc:sldChg>
      <pc:sldChg chg="addSp delSp modSp add">
        <pc:chgData name="Talal Al-Taweel" userId="cc53612ccd79fdd7" providerId="LiveId" clId="{CA21DF2D-658C-3943-B270-4B0506B794C7}" dt="2019-04-18T19:55:20.675" v="2000" actId="1076"/>
        <pc:sldMkLst>
          <pc:docMk/>
          <pc:sldMk cId="2762427553" sldId="326"/>
        </pc:sldMkLst>
        <pc:picChg chg="add mod">
          <ac:chgData name="Talal Al-Taweel" userId="cc53612ccd79fdd7" providerId="LiveId" clId="{CA21DF2D-658C-3943-B270-4B0506B794C7}" dt="2019-04-18T19:55:15.462" v="1998" actId="14100"/>
          <ac:picMkLst>
            <pc:docMk/>
            <pc:sldMk cId="2762427553" sldId="326"/>
            <ac:picMk id="3" creationId="{D9A2932A-260B-2048-B1A3-2DE36A324B03}"/>
          </ac:picMkLst>
        </pc:picChg>
        <pc:picChg chg="add mod">
          <ac:chgData name="Talal Al-Taweel" userId="cc53612ccd79fdd7" providerId="LiveId" clId="{CA21DF2D-658C-3943-B270-4B0506B794C7}" dt="2019-04-18T19:55:20.675" v="2000" actId="1076"/>
          <ac:picMkLst>
            <pc:docMk/>
            <pc:sldMk cId="2762427553" sldId="326"/>
            <ac:picMk id="5" creationId="{AF6AA218-BF62-E74C-9F96-8BEF91C3D803}"/>
          </ac:picMkLst>
        </pc:picChg>
        <pc:picChg chg="add del mod">
          <ac:chgData name="Talal Al-Taweel" userId="cc53612ccd79fdd7" providerId="LiveId" clId="{CA21DF2D-658C-3943-B270-4B0506B794C7}" dt="2019-04-18T19:53:45.926" v="1982" actId="478"/>
          <ac:picMkLst>
            <pc:docMk/>
            <pc:sldMk cId="2762427553" sldId="326"/>
            <ac:picMk id="7" creationId="{C1D49232-C64F-7C4C-88F0-9969D9106B99}"/>
          </ac:picMkLst>
        </pc:picChg>
        <pc:picChg chg="add mod">
          <ac:chgData name="Talal Al-Taweel" userId="cc53612ccd79fdd7" providerId="LiveId" clId="{CA21DF2D-658C-3943-B270-4B0506B794C7}" dt="2019-04-18T19:54:34.199" v="1993" actId="1076"/>
          <ac:picMkLst>
            <pc:docMk/>
            <pc:sldMk cId="2762427553" sldId="326"/>
            <ac:picMk id="9" creationId="{91AF6191-3B4A-3940-8D6F-4D212E55CA61}"/>
          </ac:picMkLst>
        </pc:picChg>
        <pc:picChg chg="add del mod">
          <ac:chgData name="Talal Al-Taweel" userId="cc53612ccd79fdd7" providerId="LiveId" clId="{CA21DF2D-658C-3943-B270-4B0506B794C7}" dt="2019-04-18T19:49:27.299" v="1946" actId="478"/>
          <ac:picMkLst>
            <pc:docMk/>
            <pc:sldMk cId="2762427553" sldId="326"/>
            <ac:picMk id="11" creationId="{7B9DB1C2-166F-A546-872E-F423597618F7}"/>
          </ac:picMkLst>
        </pc:picChg>
        <pc:picChg chg="add mod">
          <ac:chgData name="Talal Al-Taweel" userId="cc53612ccd79fdd7" providerId="LiveId" clId="{CA21DF2D-658C-3943-B270-4B0506B794C7}" dt="2019-04-18T19:54:40.242" v="1994" actId="14100"/>
          <ac:picMkLst>
            <pc:docMk/>
            <pc:sldMk cId="2762427553" sldId="326"/>
            <ac:picMk id="13" creationId="{BD7248A8-E82F-F84A-AAB3-B7D5A253F396}"/>
          </ac:picMkLst>
        </pc:picChg>
        <pc:picChg chg="add mod">
          <ac:chgData name="Talal Al-Taweel" userId="cc53612ccd79fdd7" providerId="LiveId" clId="{CA21DF2D-658C-3943-B270-4B0506B794C7}" dt="2019-04-18T19:54:29.971" v="1991" actId="1076"/>
          <ac:picMkLst>
            <pc:docMk/>
            <pc:sldMk cId="2762427553" sldId="326"/>
            <ac:picMk id="15" creationId="{822F326E-06C8-DA4D-9EDE-05CF5CB15C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D9978-8851-6A46-9EAC-7DE2E473D256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F0AD-ED5F-0341-91B5-662BD671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 altLang="en-US" sz="1400" b="1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Patients with dyspepsia may have underlying organic lesions</a:t>
            </a:r>
            <a:endParaRPr lang="en-US" altLang="en-US" sz="14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spcBef>
                <a:spcPts val="425"/>
              </a:spcBef>
            </a:pPr>
            <a:r>
              <a:rPr lang="en-US" altLang="en-US" sz="14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Among patients diagnosed as having dyspepsia, 60–80% may have underlying organic lesions. Reflux esophagitis is frequently the most common such lesion, occurring in up to 1 in 4 dyspeptic patients.</a:t>
            </a:r>
            <a:r>
              <a:rPr lang="en-US" altLang="en-US" sz="1400" baseline="30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23-25</a:t>
            </a:r>
            <a:r>
              <a:rPr lang="en-US" altLang="en-US" sz="14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  <a:p>
            <a:pPr>
              <a:spcBef>
                <a:spcPts val="425"/>
              </a:spcBef>
            </a:pPr>
            <a:endParaRPr lang="en-US" altLang="en-US" sz="140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spcBef>
                <a:spcPts val="425"/>
              </a:spcBef>
            </a:pPr>
            <a:r>
              <a:rPr lang="en-US" altLang="en-US" sz="14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In a group of 3667 primary care patients in the UK with a clinical diagnosis of dyspepsia, over 60% were subsequently diagnosed endoscopically as having an organic lesion, and over 20% of the dyspeptic patients had reflux esophagitis</a:t>
            </a:r>
            <a:r>
              <a:rPr lang="en-US" altLang="en-US" sz="1400" baseline="300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25</a:t>
            </a:r>
            <a:r>
              <a:rPr lang="en-US" altLang="en-US" sz="14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. However, given the prevalence of dyspepsia, it is not feasible to refer all patients for endoscopy, and the physician has to make a decision on who should be treated empirically and who should receive further investigation.</a:t>
            </a:r>
          </a:p>
        </p:txBody>
      </p:sp>
    </p:spTree>
    <p:extLst>
      <p:ext uri="{BB962C8B-B14F-4D97-AF65-F5344CB8AC3E}">
        <p14:creationId xmlns:p14="http://schemas.microsoft.com/office/powerpoint/2010/main" val="29208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F0AD-ED5F-0341-91B5-662BD671E0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7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F0AD-ED5F-0341-91B5-662BD671E0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6F0AD-ED5F-0341-91B5-662BD671E0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8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F0AD-ED5F-0341-91B5-662BD671E0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45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F0AD-ED5F-0341-91B5-662BD671E0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8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6F0AD-ED5F-0341-91B5-662BD671E0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1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 you deal with </a:t>
            </a:r>
            <a:r>
              <a:rPr lang="en-US" err="1"/>
              <a:t>dYSPEPSIA</a:t>
            </a:r>
            <a:r>
              <a:rPr lang="en-US"/>
              <a:t> AND IBS in 2019?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112359"/>
          </a:xfrm>
        </p:spPr>
        <p:txBody>
          <a:bodyPr>
            <a:normAutofit/>
          </a:bodyPr>
          <a:lstStyle/>
          <a:p>
            <a:r>
              <a:rPr lang="en-US" sz="2000"/>
              <a:t>DR TALAL AL-TAWEEL</a:t>
            </a:r>
          </a:p>
          <a:p>
            <a:r>
              <a:rPr lang="en-US" sz="2000"/>
              <a:t>Head of gastroenterology unit</a:t>
            </a:r>
          </a:p>
          <a:p>
            <a:r>
              <a:rPr lang="en-US" sz="2000"/>
              <a:t>Jaber al-</a:t>
            </a:r>
            <a:r>
              <a:rPr lang="en-US" sz="2000" err="1"/>
              <a:t>ahmad</a:t>
            </a:r>
            <a:r>
              <a:rPr lang="en-US" sz="2000"/>
              <a:t> al-</a:t>
            </a:r>
            <a:r>
              <a:rPr lang="en-US" sz="2000" err="1"/>
              <a:t>sabah</a:t>
            </a:r>
            <a:r>
              <a:rPr lang="en-US" sz="2000"/>
              <a:t> hospital</a:t>
            </a:r>
          </a:p>
          <a:p>
            <a:r>
              <a:rPr lang="en-US" sz="2000"/>
              <a:t>April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9C162-FC51-424B-A3F5-DAAA4E0E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7550"/>
            <a:ext cx="2330450" cy="233045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2C8E7EC-6863-9D44-B769-935C3A8C2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556" y="4527550"/>
            <a:ext cx="2363419" cy="23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3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Helicobacter pylori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The role of </a:t>
            </a:r>
            <a:r>
              <a:rPr lang="en-US" i="1"/>
              <a:t>H. pylori </a:t>
            </a:r>
            <a:r>
              <a:rPr lang="en-US"/>
              <a:t>in PUD has been well documented in the literature since the initial landmark </a:t>
            </a:r>
            <a:r>
              <a:rPr lang="en-US" i="1"/>
              <a:t>Lancet </a:t>
            </a:r>
            <a:r>
              <a:rPr lang="en-US"/>
              <a:t>article by Marshall and Warren in 1983</a:t>
            </a:r>
          </a:p>
          <a:p>
            <a:pPr lvl="1"/>
            <a:r>
              <a:rPr lang="en-US"/>
              <a:t>90% to 95% of duodenal ulcers</a:t>
            </a:r>
          </a:p>
          <a:p>
            <a:pPr lvl="1"/>
            <a:r>
              <a:rPr lang="en-US"/>
              <a:t>60% to 80% of gastric ulcers. </a:t>
            </a:r>
          </a:p>
          <a:p>
            <a:r>
              <a:rPr lang="en-US"/>
              <a:t>WHO group I carcinogen in humans</a:t>
            </a:r>
          </a:p>
          <a:p>
            <a:r>
              <a:rPr lang="en-US"/>
              <a:t>Development of gastric cancer is multifactorial process that includes other factors such as diet high in salt, low in vitamin C and smoking.</a:t>
            </a:r>
          </a:p>
          <a:p>
            <a:r>
              <a:rPr lang="en-US"/>
              <a:t>Overall risk of gastric cancer in the world other than far east is low</a:t>
            </a:r>
          </a:p>
          <a:p>
            <a:r>
              <a:rPr lang="en-US"/>
              <a:t>Cost-effective to test for in dyspepsia if prevalence in population &gt; 10%</a:t>
            </a:r>
          </a:p>
        </p:txBody>
      </p:sp>
    </p:spTree>
    <p:extLst>
      <p:ext uri="{BB962C8B-B14F-4D97-AF65-F5344CB8AC3E}">
        <p14:creationId xmlns:p14="http://schemas.microsoft.com/office/powerpoint/2010/main" val="165433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6045200" cy="1914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2054708"/>
            <a:ext cx="8394700" cy="38782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6DAD2C-E429-AC4A-B5F8-CA13A77A49A1}"/>
              </a:ext>
            </a:extLst>
          </p:cNvPr>
          <p:cNvSpPr/>
          <p:nvPr/>
        </p:nvSpPr>
        <p:spPr>
          <a:xfrm>
            <a:off x="7837714" y="3820886"/>
            <a:ext cx="1404258" cy="277586"/>
          </a:xfrm>
          <a:prstGeom prst="rect">
            <a:avLst/>
          </a:prstGeom>
          <a:solidFill>
            <a:srgbClr val="FF0000">
              <a:tint val="66000"/>
              <a:satMod val="160000"/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0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65100"/>
            <a:ext cx="8851900" cy="187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63" y="2895600"/>
            <a:ext cx="9500973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6972300" y="6232830"/>
            <a:ext cx="506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>
                <a:solidFill>
                  <a:schemeClr val="bg1"/>
                </a:solidFill>
              </a:rPr>
              <a:t>HSC Poster Day 2016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EB6C60-C539-E24D-90DA-69490D1F6A06}"/>
              </a:ext>
            </a:extLst>
          </p:cNvPr>
          <p:cNvSpPr/>
          <p:nvPr/>
        </p:nvSpPr>
        <p:spPr>
          <a:xfrm>
            <a:off x="3869872" y="3518806"/>
            <a:ext cx="5763986" cy="339124"/>
          </a:xfrm>
          <a:prstGeom prst="rect">
            <a:avLst/>
          </a:prstGeom>
          <a:solidFill>
            <a:srgbClr val="FF0000">
              <a:tint val="66000"/>
              <a:satMod val="160000"/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Line 1"/>
          <p:cNvSpPr>
            <a:spLocks noChangeShapeType="1"/>
          </p:cNvSpPr>
          <p:nvPr/>
        </p:nvSpPr>
        <p:spPr bwMode="auto">
          <a:xfrm>
            <a:off x="5334000" y="268288"/>
            <a:ext cx="0" cy="493712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6448426" y="1052513"/>
            <a:ext cx="493713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6434384" y="782638"/>
            <a:ext cx="277320" cy="184666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solidFill>
                  <a:srgbClr val="000000"/>
                </a:solidFill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2209800" y="2362200"/>
            <a:ext cx="1231900" cy="393700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000">
                <a:solidFill>
                  <a:srgbClr val="000000"/>
                </a:solidFill>
                <a:ea typeface="Gill Sans" charset="0"/>
                <a:cs typeface="Gill Sans" charset="0"/>
              </a:rPr>
              <a:t>First Visit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4343400" y="781050"/>
            <a:ext cx="1993900" cy="520700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713"/>
              </a:spcBef>
            </a:pPr>
            <a:r>
              <a:rPr lang="en-US" altLang="en-US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(A)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80000"/>
              </a:lnSpc>
              <a:spcBef>
                <a:spcPts val="713"/>
              </a:spcBef>
            </a:pPr>
            <a:r>
              <a:rPr lang="en-US" altLang="en-US" b="1" i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Other possible causes ?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7018338" y="152400"/>
            <a:ext cx="2374900" cy="16510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Consider :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Cardiac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Hepatobiliary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Medication-induced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Dietary indiscretion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Other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Treat as appropriate</a:t>
            </a:r>
          </a:p>
        </p:txBody>
      </p:sp>
      <p:sp>
        <p:nvSpPr>
          <p:cNvPr id="38919" name="Rectangle 7"/>
          <p:cNvSpPr>
            <a:spLocks/>
          </p:cNvSpPr>
          <p:nvPr/>
        </p:nvSpPr>
        <p:spPr bwMode="auto">
          <a:xfrm>
            <a:off x="3352800" y="76200"/>
            <a:ext cx="3365500" cy="355600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075"/>
              </a:spcBef>
            </a:pP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Uninvestigated Dyspepsia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6210300" y="6220130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>
                <a:solidFill>
                  <a:schemeClr val="bg1"/>
                </a:solidFill>
              </a:rPr>
              <a:t>van </a:t>
            </a:r>
            <a:r>
              <a:rPr lang="en-US" b="1" i="1" err="1">
                <a:solidFill>
                  <a:schemeClr val="bg1"/>
                </a:solidFill>
              </a:rPr>
              <a:t>Zanten</a:t>
            </a:r>
            <a:r>
              <a:rPr lang="en-US" b="1" i="1">
                <a:solidFill>
                  <a:schemeClr val="bg1"/>
                </a:solidFill>
              </a:rPr>
              <a:t> et al. </a:t>
            </a:r>
            <a:r>
              <a:rPr lang="sk-SK" b="1" i="1">
                <a:solidFill>
                  <a:schemeClr val="bg1"/>
                </a:solidFill>
              </a:rPr>
              <a:t>CMAJ. 2000 </a:t>
            </a:r>
            <a:r>
              <a:rPr lang="sk-SK" b="1" i="1" err="1">
                <a:solidFill>
                  <a:schemeClr val="bg1"/>
                </a:solidFill>
              </a:rPr>
              <a:t>Jun</a:t>
            </a:r>
            <a:r>
              <a:rPr lang="sk-SK" b="1" i="1">
                <a:solidFill>
                  <a:schemeClr val="bg1"/>
                </a:solidFill>
              </a:rPr>
              <a:t> 13;162(12 </a:t>
            </a:r>
            <a:r>
              <a:rPr lang="sk-SK" b="1" i="1" err="1">
                <a:solidFill>
                  <a:schemeClr val="bg1"/>
                </a:solidFill>
              </a:rPr>
              <a:t>Suppl</a:t>
            </a:r>
            <a:r>
              <a:rPr lang="sk-SK" b="1" i="1">
                <a:solidFill>
                  <a:schemeClr val="bg1"/>
                </a:solidFill>
              </a:rPr>
              <a:t>):S3-23.</a:t>
            </a:r>
            <a:endParaRPr lang="en-US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8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Exclude other possible causes of the dyspeptic symptoms with thorough history-taking and physical examination</a:t>
            </a:r>
          </a:p>
          <a:p>
            <a:r>
              <a:rPr lang="en-US" err="1"/>
              <a:t>Cosnider</a:t>
            </a:r>
            <a:endParaRPr lang="en-US"/>
          </a:p>
          <a:p>
            <a:pPr lvl="1"/>
            <a:r>
              <a:rPr lang="en-US"/>
              <a:t>Cardiac and hepatobiliary causes</a:t>
            </a:r>
          </a:p>
          <a:p>
            <a:pPr lvl="1"/>
            <a:r>
              <a:rPr lang="en-US"/>
              <a:t>Medication-induced symptoms</a:t>
            </a:r>
          </a:p>
          <a:p>
            <a:pPr lvl="1"/>
            <a:r>
              <a:rPr lang="en-US"/>
              <a:t>Possible dietary indiscretion</a:t>
            </a:r>
          </a:p>
          <a:p>
            <a:pPr lvl="1"/>
            <a:r>
              <a:rPr lang="en-US"/>
              <a:t>Lifestyle or other causes</a:t>
            </a:r>
          </a:p>
        </p:txBody>
      </p:sp>
    </p:spTree>
    <p:extLst>
      <p:ext uri="{BB962C8B-B14F-4D97-AF65-F5344CB8AC3E}">
        <p14:creationId xmlns:p14="http://schemas.microsoft.com/office/powerpoint/2010/main" val="128174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Line 1"/>
          <p:cNvSpPr>
            <a:spLocks noChangeShapeType="1"/>
          </p:cNvSpPr>
          <p:nvPr/>
        </p:nvSpPr>
        <p:spPr bwMode="auto">
          <a:xfrm>
            <a:off x="5321300" y="1206500"/>
            <a:ext cx="0" cy="30480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6448426" y="1052513"/>
            <a:ext cx="493713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6324601" y="2133600"/>
            <a:ext cx="665163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4" name="Rectangle 4"/>
          <p:cNvSpPr>
            <a:spLocks/>
          </p:cNvSpPr>
          <p:nvPr/>
        </p:nvSpPr>
        <p:spPr bwMode="auto">
          <a:xfrm>
            <a:off x="5607444" y="1282700"/>
            <a:ext cx="246862" cy="184666"/>
          </a:xfrm>
          <a:prstGeom prst="rect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ea typeface="Gill Sans" charset="0"/>
                <a:cs typeface="Gill Sans" charset="0"/>
              </a:rPr>
              <a:t>No</a:t>
            </a:r>
          </a:p>
        </p:txBody>
      </p:sp>
      <p:sp>
        <p:nvSpPr>
          <p:cNvPr id="40965" name="Rectangle 5"/>
          <p:cNvSpPr>
            <a:spLocks/>
          </p:cNvSpPr>
          <p:nvPr/>
        </p:nvSpPr>
        <p:spPr bwMode="auto">
          <a:xfrm>
            <a:off x="6434384" y="782638"/>
            <a:ext cx="277320" cy="184666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solidFill>
                  <a:srgbClr val="000000"/>
                </a:solidFill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40966" name="Rectangle 6"/>
          <p:cNvSpPr>
            <a:spLocks/>
          </p:cNvSpPr>
          <p:nvPr/>
        </p:nvSpPr>
        <p:spPr bwMode="auto">
          <a:xfrm>
            <a:off x="6447084" y="1862138"/>
            <a:ext cx="277320" cy="184666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solidFill>
                  <a:srgbClr val="000000"/>
                </a:solidFill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40967" name="Rectangle 7"/>
          <p:cNvSpPr>
            <a:spLocks/>
          </p:cNvSpPr>
          <p:nvPr/>
        </p:nvSpPr>
        <p:spPr bwMode="auto">
          <a:xfrm>
            <a:off x="2209800" y="2362200"/>
            <a:ext cx="1231900" cy="393700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000">
                <a:solidFill>
                  <a:srgbClr val="000000"/>
                </a:solidFill>
                <a:ea typeface="Gill Sans" charset="0"/>
                <a:cs typeface="Gill Sans" charset="0"/>
              </a:rPr>
              <a:t>First Visit</a:t>
            </a:r>
          </a:p>
        </p:txBody>
      </p:sp>
      <p:sp>
        <p:nvSpPr>
          <p:cNvPr id="40968" name="Rectangle 8"/>
          <p:cNvSpPr>
            <a:spLocks/>
          </p:cNvSpPr>
          <p:nvPr/>
        </p:nvSpPr>
        <p:spPr bwMode="auto">
          <a:xfrm>
            <a:off x="4343400" y="781050"/>
            <a:ext cx="1993900" cy="520700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713"/>
              </a:spcBef>
            </a:pPr>
            <a:r>
              <a:rPr lang="en-US" altLang="en-US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(A)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80000"/>
              </a:lnSpc>
              <a:spcBef>
                <a:spcPts val="713"/>
              </a:spcBef>
            </a:pPr>
            <a:r>
              <a:rPr lang="en-US" altLang="en-US" b="1" i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Other possible causes ?</a:t>
            </a:r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7018338" y="152400"/>
            <a:ext cx="2374900" cy="16510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Consider :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Cardiac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Hepatobiliary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Medication-induced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Dietary indiscretion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Other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Treat as appropriate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3352800" y="76200"/>
            <a:ext cx="3365500" cy="355600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075"/>
              </a:spcBef>
            </a:pP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Uninvestigated Dyspepsia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7018338" y="1905000"/>
            <a:ext cx="2374900" cy="508000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 charset="0"/>
                <a:cs typeface="Gill Sans" charset="0"/>
              </a:rPr>
              <a:t>Investigate</a:t>
            </a:r>
            <a:endParaRPr lang="en-US" altLang="en-US" sz="2800">
              <a:ea typeface="Gill Sans" charset="0"/>
              <a:cs typeface="Gill Sans" charset="0"/>
            </a:endParaRPr>
          </a:p>
          <a:p>
            <a:pPr algn="ctr"/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 charset="0"/>
                <a:cs typeface="Gill Sans" charset="0"/>
              </a:rPr>
              <a:t>(endoscopy recommended)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4495800" y="1514475"/>
            <a:ext cx="1612900" cy="1003300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(B)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 i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Age &gt;60 or alarm features?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 Vomiting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 Bleeding anemia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 Abdominal mass/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   unexplained weight loss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 Dysphagia </a:t>
            </a: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5334000" y="457200"/>
            <a:ext cx="0" cy="30480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5" name="Rectangle 1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98500"/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6210300" y="6220130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>
                <a:solidFill>
                  <a:schemeClr val="bg1"/>
                </a:solidFill>
              </a:rPr>
              <a:t>van </a:t>
            </a:r>
            <a:r>
              <a:rPr lang="en-US" b="1" i="1" err="1">
                <a:solidFill>
                  <a:schemeClr val="bg1"/>
                </a:solidFill>
              </a:rPr>
              <a:t>Zanten</a:t>
            </a:r>
            <a:r>
              <a:rPr lang="en-US" b="1" i="1">
                <a:solidFill>
                  <a:schemeClr val="bg1"/>
                </a:solidFill>
              </a:rPr>
              <a:t> et al. </a:t>
            </a:r>
            <a:r>
              <a:rPr lang="sk-SK" b="1" i="1">
                <a:solidFill>
                  <a:schemeClr val="bg1"/>
                </a:solidFill>
              </a:rPr>
              <a:t>CMAJ. 2000 </a:t>
            </a:r>
            <a:r>
              <a:rPr lang="sk-SK" b="1" i="1" err="1">
                <a:solidFill>
                  <a:schemeClr val="bg1"/>
                </a:solidFill>
              </a:rPr>
              <a:t>Jun</a:t>
            </a:r>
            <a:r>
              <a:rPr lang="sk-SK" b="1" i="1">
                <a:solidFill>
                  <a:schemeClr val="bg1"/>
                </a:solidFill>
              </a:rPr>
              <a:t> 13;162(12 </a:t>
            </a:r>
            <a:r>
              <a:rPr lang="sk-SK" b="1" i="1" err="1">
                <a:solidFill>
                  <a:schemeClr val="bg1"/>
                </a:solidFill>
              </a:rPr>
              <a:t>Suppl</a:t>
            </a:r>
            <a:r>
              <a:rPr lang="sk-SK" b="1" i="1">
                <a:solidFill>
                  <a:schemeClr val="bg1"/>
                </a:solidFill>
              </a:rPr>
              <a:t>):S3-23.</a:t>
            </a:r>
            <a:endParaRPr lang="en-US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70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ALARM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Recurrent vomiting</a:t>
            </a:r>
          </a:p>
          <a:p>
            <a:r>
              <a:rPr lang="en-US"/>
              <a:t>Significant, unintentional weight loss (&gt; 10% of TBW)</a:t>
            </a:r>
          </a:p>
          <a:p>
            <a:r>
              <a:rPr lang="en-US"/>
              <a:t>Hematemesis/melena</a:t>
            </a:r>
          </a:p>
          <a:p>
            <a:r>
              <a:rPr lang="en-US"/>
              <a:t>Unexplained IDA</a:t>
            </a:r>
          </a:p>
          <a:p>
            <a:r>
              <a:rPr lang="en-US"/>
              <a:t>Abdominal mass</a:t>
            </a:r>
          </a:p>
          <a:p>
            <a:r>
              <a:rPr lang="en-US"/>
              <a:t>Dysphagia</a:t>
            </a:r>
          </a:p>
          <a:p>
            <a:r>
              <a:rPr lang="en-US"/>
              <a:t>Age &gt; 60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5FB362-D5AA-C244-96AF-CA7EB3558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45" y="1283607"/>
            <a:ext cx="5842000" cy="4813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679DF7-9EA0-DC49-B223-AEB0DC579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825" y="1283607"/>
            <a:ext cx="5890130" cy="4813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27BB3-1F81-3C40-8CEE-EC618F7A6468}"/>
              </a:ext>
            </a:extLst>
          </p:cNvPr>
          <p:cNvSpPr/>
          <p:nvPr/>
        </p:nvSpPr>
        <p:spPr>
          <a:xfrm>
            <a:off x="4833256" y="5021032"/>
            <a:ext cx="1012373" cy="310243"/>
          </a:xfrm>
          <a:prstGeom prst="rect">
            <a:avLst/>
          </a:prstGeom>
          <a:solidFill>
            <a:srgbClr val="FF0000">
              <a:tint val="66000"/>
              <a:satMod val="160000"/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206018-3C6E-F74D-8D46-5DBC6045B4CD}"/>
              </a:ext>
            </a:extLst>
          </p:cNvPr>
          <p:cNvSpPr/>
          <p:nvPr/>
        </p:nvSpPr>
        <p:spPr>
          <a:xfrm>
            <a:off x="10821569" y="5086348"/>
            <a:ext cx="1030514" cy="293915"/>
          </a:xfrm>
          <a:prstGeom prst="rect">
            <a:avLst/>
          </a:prstGeom>
          <a:solidFill>
            <a:srgbClr val="FF0000">
              <a:tint val="66000"/>
              <a:satMod val="160000"/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423B6-7938-0D42-96E2-F5946E187D08}"/>
              </a:ext>
            </a:extLst>
          </p:cNvPr>
          <p:cNvSpPr txBox="1"/>
          <p:nvPr/>
        </p:nvSpPr>
        <p:spPr>
          <a:xfrm>
            <a:off x="99225" y="699657"/>
            <a:ext cx="11657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Systematic review and meta-analysis, 15 studies, total of 57,363 patients </a:t>
            </a:r>
            <a:r>
              <a:rPr lang="en-US" sz="2400">
                <a:sym typeface="Wingdings" pitchFamily="2" charset="2"/>
              </a:rPr>
              <a:t> 0.8% had cancer</a:t>
            </a:r>
            <a:r>
              <a:rPr lang="en-US" sz="240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B33E78-140F-1644-89E0-071D1297B713}"/>
              </a:ext>
            </a:extLst>
          </p:cNvPr>
          <p:cNvSpPr txBox="1"/>
          <p:nvPr/>
        </p:nvSpPr>
        <p:spPr>
          <a:xfrm>
            <a:off x="2474346" y="1609063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Sensitivity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A2B8F5-81CA-6F47-858A-3F8A9EEF83D3}"/>
              </a:ext>
            </a:extLst>
          </p:cNvPr>
          <p:cNvSpPr txBox="1"/>
          <p:nvPr/>
        </p:nvSpPr>
        <p:spPr>
          <a:xfrm>
            <a:off x="8482199" y="1609063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Specificity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903C4D-3207-E243-8162-129775F7215C}"/>
              </a:ext>
            </a:extLst>
          </p:cNvPr>
          <p:cNvSpPr txBox="1"/>
          <p:nvPr/>
        </p:nvSpPr>
        <p:spPr>
          <a:xfrm rot="10800000" flipV="1">
            <a:off x="6210300" y="6220130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err="1">
                <a:solidFill>
                  <a:schemeClr val="bg1"/>
                </a:solidFill>
              </a:rPr>
              <a:t>Vakil</a:t>
            </a:r>
            <a:r>
              <a:rPr lang="en-US" b="1" i="1">
                <a:solidFill>
                  <a:schemeClr val="bg1"/>
                </a:solidFill>
              </a:rPr>
              <a:t> et al. Gastroenterology 2006;131:390–401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24304-1A9D-2F49-A85A-A81BCEC7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643"/>
            <a:ext cx="12191999" cy="542408"/>
          </a:xfrm>
        </p:spPr>
        <p:txBody>
          <a:bodyPr/>
          <a:lstStyle/>
          <a:p>
            <a:r>
              <a:rPr lang="en-US"/>
              <a:t>Value of Alarm features in detecting upper </a:t>
            </a:r>
            <a:r>
              <a:rPr lang="en-US" err="1"/>
              <a:t>gi</a:t>
            </a:r>
            <a:r>
              <a:rPr lang="en-US"/>
              <a:t> neoplasia</a:t>
            </a:r>
          </a:p>
        </p:txBody>
      </p:sp>
    </p:spTree>
    <p:extLst>
      <p:ext uri="{BB962C8B-B14F-4D97-AF65-F5344CB8AC3E}">
        <p14:creationId xmlns:p14="http://schemas.microsoft.com/office/powerpoint/2010/main" val="352261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261ADB-D549-4B2E-A55E-7F8279278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4" y="1052577"/>
            <a:ext cx="5683988" cy="4178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590211-D71C-47BC-AB91-0BEB0843D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619" y="1052578"/>
            <a:ext cx="5903157" cy="41786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07E637-EDEA-4DC1-B7AF-5C82DE70E035}"/>
              </a:ext>
            </a:extLst>
          </p:cNvPr>
          <p:cNvSpPr/>
          <p:nvPr/>
        </p:nvSpPr>
        <p:spPr>
          <a:xfrm>
            <a:off x="10749962" y="4252788"/>
            <a:ext cx="1012373" cy="310243"/>
          </a:xfrm>
          <a:prstGeom prst="rect">
            <a:avLst/>
          </a:prstGeom>
          <a:solidFill>
            <a:srgbClr val="FF0000">
              <a:tint val="66000"/>
              <a:satMod val="160000"/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0254E0-7888-458E-BED3-2C6904252F14}"/>
              </a:ext>
            </a:extLst>
          </p:cNvPr>
          <p:cNvSpPr/>
          <p:nvPr/>
        </p:nvSpPr>
        <p:spPr>
          <a:xfrm>
            <a:off x="4644997" y="4097667"/>
            <a:ext cx="1012373" cy="310243"/>
          </a:xfrm>
          <a:prstGeom prst="rect">
            <a:avLst/>
          </a:prstGeom>
          <a:solidFill>
            <a:srgbClr val="FF0000">
              <a:tint val="66000"/>
              <a:satMod val="160000"/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D96A3-896B-4CCF-BD7D-8EF3B60FB545}"/>
              </a:ext>
            </a:extLst>
          </p:cNvPr>
          <p:cNvSpPr txBox="1"/>
          <p:nvPr/>
        </p:nvSpPr>
        <p:spPr>
          <a:xfrm>
            <a:off x="2115758" y="1426728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Sensitivity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267D0-9EE6-4E40-A6F0-80BB6D505D62}"/>
              </a:ext>
            </a:extLst>
          </p:cNvPr>
          <p:cNvSpPr txBox="1"/>
          <p:nvPr/>
        </p:nvSpPr>
        <p:spPr>
          <a:xfrm>
            <a:off x="8456506" y="1452687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Specificity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4134B-67FB-9644-A009-C3B5CA75535E}"/>
              </a:ext>
            </a:extLst>
          </p:cNvPr>
          <p:cNvSpPr txBox="1"/>
          <p:nvPr/>
        </p:nvSpPr>
        <p:spPr>
          <a:xfrm rot="10800000" flipV="1">
            <a:off x="6210300" y="6220130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err="1">
                <a:solidFill>
                  <a:schemeClr val="bg1"/>
                </a:solidFill>
              </a:rPr>
              <a:t>Vakil</a:t>
            </a:r>
            <a:r>
              <a:rPr lang="en-US" b="1" i="1">
                <a:solidFill>
                  <a:schemeClr val="bg1"/>
                </a:solidFill>
              </a:rPr>
              <a:t> et al. Gastroenterology 2006;131:390–401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638473-DE2B-6349-A0B1-E42855DDC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24" y="229270"/>
            <a:ext cx="11582111" cy="629380"/>
          </a:xfrm>
        </p:spPr>
        <p:txBody>
          <a:bodyPr>
            <a:normAutofit fontScale="90000"/>
          </a:bodyPr>
          <a:lstStyle/>
          <a:p>
            <a:r>
              <a:rPr lang="en-US"/>
              <a:t>Value of Clinical opinion in detecting upper </a:t>
            </a:r>
            <a:r>
              <a:rPr lang="en-US" err="1"/>
              <a:t>gi</a:t>
            </a:r>
            <a:r>
              <a:rPr lang="en-US"/>
              <a:t> neoplasia</a:t>
            </a:r>
          </a:p>
        </p:txBody>
      </p:sp>
    </p:spTree>
    <p:extLst>
      <p:ext uri="{BB962C8B-B14F-4D97-AF65-F5344CB8AC3E}">
        <p14:creationId xmlns:p14="http://schemas.microsoft.com/office/powerpoint/2010/main" val="176874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06599-9B49-E845-A81C-E66A5E94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how should we do with alarm features in dyspepsia?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8018-DE80-F04D-BB16-D5A18739E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Consider if prominent alarm feature (e.g., weight loss &gt; 10 kg or rapidly progressive dysphagia) or if a combination of features were present. </a:t>
            </a:r>
          </a:p>
          <a:p>
            <a:r>
              <a:rPr lang="en-US"/>
              <a:t>Current data have not evaluated severe symptoms or combinations of features, so the need for endoscopy needs to be evaluated on a case-by-case basis in these circumstances using clinical judgment. </a:t>
            </a:r>
          </a:p>
          <a:p>
            <a:r>
              <a:rPr lang="en-US"/>
              <a:t>Risk also increases with age e.g. threshold to refer for upper GI endoscopy would be lower in a 58-year-old compared to a 28-year-old with dyspepsia and alarm features.</a:t>
            </a:r>
          </a:p>
          <a:p>
            <a:r>
              <a:rPr lang="en-US"/>
              <a:t>Family history of upper GI malignancy would also factor into any endoscopy decision.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7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Honoraria:  </a:t>
            </a:r>
            <a:r>
              <a:rPr lang="en-US" err="1"/>
              <a:t>Tillots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37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Line 1"/>
          <p:cNvSpPr>
            <a:spLocks noChangeShapeType="1"/>
          </p:cNvSpPr>
          <p:nvPr/>
        </p:nvSpPr>
        <p:spPr bwMode="auto">
          <a:xfrm>
            <a:off x="5334000" y="1219200"/>
            <a:ext cx="0" cy="30480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5321300" y="2476500"/>
            <a:ext cx="0" cy="30480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4559301" y="2781300"/>
            <a:ext cx="1535113" cy="1214438"/>
            <a:chOff x="0" y="0"/>
            <a:chExt cx="967" cy="765"/>
          </a:xfrm>
        </p:grpSpPr>
        <p:sp>
          <p:nvSpPr>
            <p:cNvPr id="48132" name="AutoShape 4"/>
            <p:cNvSpPr>
              <a:spLocks/>
            </p:cNvSpPr>
            <p:nvPr/>
          </p:nvSpPr>
          <p:spPr bwMode="auto">
            <a:xfrm>
              <a:off x="0" y="0"/>
              <a:ext cx="967" cy="765"/>
            </a:xfrm>
            <a:prstGeom prst="diamond">
              <a:avLst/>
            </a:prstGeom>
            <a:solidFill>
              <a:srgbClr val="FFFF00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133" name="Rectangle 5"/>
            <p:cNvSpPr>
              <a:spLocks/>
            </p:cNvSpPr>
            <p:nvPr/>
          </p:nvSpPr>
          <p:spPr bwMode="auto">
            <a:xfrm>
              <a:off x="79" y="86"/>
              <a:ext cx="808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(C)</a:t>
              </a:r>
              <a:endParaRPr lang="en-US" altLang="en-US" sz="28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400" b="1" i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NSAID and/or </a:t>
              </a:r>
              <a:endParaRPr lang="en-US" altLang="en-US" sz="28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400" b="1" i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Regular ASA</a:t>
              </a:r>
              <a:endParaRPr lang="en-US" altLang="en-US" sz="28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400" b="1" i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Use?</a:t>
              </a:r>
            </a:p>
          </p:txBody>
        </p:sp>
      </p:grp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6448426" y="1052513"/>
            <a:ext cx="493713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6324601" y="2133600"/>
            <a:ext cx="665163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6" name="Rectangle 8"/>
          <p:cNvSpPr>
            <a:spLocks/>
          </p:cNvSpPr>
          <p:nvPr/>
        </p:nvSpPr>
        <p:spPr bwMode="auto">
          <a:xfrm>
            <a:off x="7094538" y="3175000"/>
            <a:ext cx="2286000" cy="457200"/>
          </a:xfrm>
          <a:prstGeom prst="rect">
            <a:avLst/>
          </a:prstGeom>
          <a:solidFill>
            <a:srgbClr val="C9C2D1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69676D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NSAID Management</a:t>
            </a:r>
          </a:p>
        </p:txBody>
      </p:sp>
      <p:sp>
        <p:nvSpPr>
          <p:cNvPr id="48137" name="Rectangle 9"/>
          <p:cNvSpPr>
            <a:spLocks/>
          </p:cNvSpPr>
          <p:nvPr/>
        </p:nvSpPr>
        <p:spPr bwMode="auto">
          <a:xfrm>
            <a:off x="5607444" y="1282700"/>
            <a:ext cx="246862" cy="184666"/>
          </a:xfrm>
          <a:prstGeom prst="rect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ea typeface="Gill Sans" charset="0"/>
                <a:cs typeface="Gill Sans" charset="0"/>
              </a:rPr>
              <a:t>No</a:t>
            </a:r>
          </a:p>
        </p:txBody>
      </p:sp>
      <p:sp>
        <p:nvSpPr>
          <p:cNvPr id="48138" name="Rectangle 10"/>
          <p:cNvSpPr>
            <a:spLocks/>
          </p:cNvSpPr>
          <p:nvPr/>
        </p:nvSpPr>
        <p:spPr bwMode="auto">
          <a:xfrm>
            <a:off x="5676330" y="2674938"/>
            <a:ext cx="282129" cy="184666"/>
          </a:xfrm>
          <a:prstGeom prst="rect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ea typeface="Gill Sans" charset="0"/>
                <a:cs typeface="Gill Sans" charset="0"/>
              </a:rPr>
              <a:t>NO</a:t>
            </a:r>
          </a:p>
        </p:txBody>
      </p:sp>
      <p:sp>
        <p:nvSpPr>
          <p:cNvPr id="48139" name="Rectangle 11"/>
          <p:cNvSpPr>
            <a:spLocks/>
          </p:cNvSpPr>
          <p:nvPr/>
        </p:nvSpPr>
        <p:spPr bwMode="auto">
          <a:xfrm>
            <a:off x="6434384" y="782638"/>
            <a:ext cx="277320" cy="184666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solidFill>
                  <a:srgbClr val="000000"/>
                </a:solidFill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48140" name="Rectangle 12"/>
          <p:cNvSpPr>
            <a:spLocks/>
          </p:cNvSpPr>
          <p:nvPr/>
        </p:nvSpPr>
        <p:spPr bwMode="auto">
          <a:xfrm>
            <a:off x="6447084" y="1862138"/>
            <a:ext cx="277320" cy="184666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solidFill>
                  <a:srgbClr val="000000"/>
                </a:solidFill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48141" name="Rectangle 13"/>
          <p:cNvSpPr>
            <a:spLocks/>
          </p:cNvSpPr>
          <p:nvPr/>
        </p:nvSpPr>
        <p:spPr bwMode="auto">
          <a:xfrm>
            <a:off x="6434384" y="3124200"/>
            <a:ext cx="277320" cy="184666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solidFill>
                  <a:srgbClr val="000000"/>
                </a:solidFill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48142" name="Rectangle 14"/>
          <p:cNvSpPr>
            <a:spLocks/>
          </p:cNvSpPr>
          <p:nvPr/>
        </p:nvSpPr>
        <p:spPr bwMode="auto">
          <a:xfrm>
            <a:off x="2209800" y="2362200"/>
            <a:ext cx="1231900" cy="393700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000">
                <a:solidFill>
                  <a:srgbClr val="000000"/>
                </a:solidFill>
                <a:ea typeface="Gill Sans" charset="0"/>
                <a:cs typeface="Gill Sans" charset="0"/>
              </a:rPr>
              <a:t>First Visit</a:t>
            </a:r>
          </a:p>
        </p:txBody>
      </p:sp>
      <p:sp>
        <p:nvSpPr>
          <p:cNvPr id="48143" name="Rectangle 15"/>
          <p:cNvSpPr>
            <a:spLocks/>
          </p:cNvSpPr>
          <p:nvPr/>
        </p:nvSpPr>
        <p:spPr bwMode="auto">
          <a:xfrm>
            <a:off x="4343400" y="781050"/>
            <a:ext cx="1993900" cy="520700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713"/>
              </a:spcBef>
            </a:pPr>
            <a:r>
              <a:rPr lang="en-US" altLang="en-US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(A)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80000"/>
              </a:lnSpc>
              <a:spcBef>
                <a:spcPts val="713"/>
              </a:spcBef>
            </a:pPr>
            <a:r>
              <a:rPr lang="en-US" altLang="en-US" b="1" i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Other possible causes ?</a:t>
            </a:r>
          </a:p>
        </p:txBody>
      </p:sp>
      <p:sp>
        <p:nvSpPr>
          <p:cNvPr id="48144" name="Rectangle 16"/>
          <p:cNvSpPr>
            <a:spLocks/>
          </p:cNvSpPr>
          <p:nvPr/>
        </p:nvSpPr>
        <p:spPr bwMode="auto">
          <a:xfrm>
            <a:off x="7018338" y="152400"/>
            <a:ext cx="2374900" cy="16510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Consider :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Cardiac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Hepatobiliary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Medication-induced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Dietary indiscretion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Other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Treat as appropriate</a:t>
            </a:r>
          </a:p>
        </p:txBody>
      </p:sp>
      <p:sp>
        <p:nvSpPr>
          <p:cNvPr id="48145" name="Rectangle 17"/>
          <p:cNvSpPr>
            <a:spLocks/>
          </p:cNvSpPr>
          <p:nvPr/>
        </p:nvSpPr>
        <p:spPr bwMode="auto">
          <a:xfrm>
            <a:off x="3352800" y="76200"/>
            <a:ext cx="3365500" cy="355600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075"/>
              </a:spcBef>
            </a:pP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Uninvestigated Dyspepsia</a:t>
            </a:r>
          </a:p>
        </p:txBody>
      </p:sp>
      <p:sp>
        <p:nvSpPr>
          <p:cNvPr id="48146" name="Rectangle 18"/>
          <p:cNvSpPr>
            <a:spLocks/>
          </p:cNvSpPr>
          <p:nvPr/>
        </p:nvSpPr>
        <p:spPr bwMode="auto">
          <a:xfrm>
            <a:off x="7018338" y="1905000"/>
            <a:ext cx="2374900" cy="508000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 charset="0"/>
                <a:cs typeface="Gill Sans" charset="0"/>
              </a:rPr>
              <a:t>Investigate</a:t>
            </a:r>
            <a:endParaRPr lang="en-US" altLang="en-US" sz="2800">
              <a:ea typeface="Gill Sans" charset="0"/>
              <a:cs typeface="Gill Sans" charset="0"/>
            </a:endParaRPr>
          </a:p>
          <a:p>
            <a:pPr algn="ctr"/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 charset="0"/>
                <a:cs typeface="Gill Sans" charset="0"/>
              </a:rPr>
              <a:t>(endoscopy recommended)</a:t>
            </a:r>
          </a:p>
        </p:txBody>
      </p:sp>
      <p:sp>
        <p:nvSpPr>
          <p:cNvPr id="48147" name="Rectangle 19"/>
          <p:cNvSpPr>
            <a:spLocks/>
          </p:cNvSpPr>
          <p:nvPr/>
        </p:nvSpPr>
        <p:spPr bwMode="auto">
          <a:xfrm>
            <a:off x="4495800" y="1514475"/>
            <a:ext cx="1612900" cy="1003300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(B)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 i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Age &gt;60 or alarm features?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 Vomiting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 Bleeding anemia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 Abdominal mass/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   unexplained weight loss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 Dysphagia </a:t>
            </a:r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6332539" y="3390900"/>
            <a:ext cx="663575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5337175" y="436563"/>
            <a:ext cx="0" cy="341312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0800000" flipV="1">
            <a:off x="6210300" y="6220130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>
                <a:solidFill>
                  <a:schemeClr val="bg1"/>
                </a:solidFill>
              </a:rPr>
              <a:t>van </a:t>
            </a:r>
            <a:r>
              <a:rPr lang="en-US" b="1" i="1" err="1">
                <a:solidFill>
                  <a:schemeClr val="bg1"/>
                </a:solidFill>
              </a:rPr>
              <a:t>Zanten</a:t>
            </a:r>
            <a:r>
              <a:rPr lang="en-US" b="1" i="1">
                <a:solidFill>
                  <a:schemeClr val="bg1"/>
                </a:solidFill>
              </a:rPr>
              <a:t> et al. </a:t>
            </a:r>
            <a:r>
              <a:rPr lang="sk-SK" b="1" i="1">
                <a:solidFill>
                  <a:schemeClr val="bg1"/>
                </a:solidFill>
              </a:rPr>
              <a:t>CMAJ. 2000 </a:t>
            </a:r>
            <a:r>
              <a:rPr lang="sk-SK" b="1" i="1" err="1">
                <a:solidFill>
                  <a:schemeClr val="bg1"/>
                </a:solidFill>
              </a:rPr>
              <a:t>Jun</a:t>
            </a:r>
            <a:r>
              <a:rPr lang="sk-SK" b="1" i="1">
                <a:solidFill>
                  <a:schemeClr val="bg1"/>
                </a:solidFill>
              </a:rPr>
              <a:t> 13;162(12 </a:t>
            </a:r>
            <a:r>
              <a:rPr lang="sk-SK" b="1" i="1" err="1">
                <a:solidFill>
                  <a:schemeClr val="bg1"/>
                </a:solidFill>
              </a:rPr>
              <a:t>Suppl</a:t>
            </a:r>
            <a:r>
              <a:rPr lang="sk-SK" b="1" i="1">
                <a:solidFill>
                  <a:schemeClr val="bg1"/>
                </a:solidFill>
              </a:rPr>
              <a:t>):S3-23.</a:t>
            </a:r>
            <a:endParaRPr lang="en-US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59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err="1"/>
              <a:t>Nsaid</a:t>
            </a:r>
            <a:r>
              <a:rPr lang="en-US" sz="4000"/>
              <a:t>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HP is most common cause of peptic ulcers</a:t>
            </a:r>
          </a:p>
          <a:p>
            <a:r>
              <a:rPr lang="en-US" sz="3200"/>
              <a:t>NSAIDs are responsible for most of HP negative ulcers</a:t>
            </a:r>
          </a:p>
        </p:txBody>
      </p:sp>
    </p:spTree>
    <p:extLst>
      <p:ext uri="{BB962C8B-B14F-4D97-AF65-F5344CB8AC3E}">
        <p14:creationId xmlns:p14="http://schemas.microsoft.com/office/powerpoint/2010/main" val="1896062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Line 1"/>
          <p:cNvSpPr>
            <a:spLocks noChangeShapeType="1"/>
          </p:cNvSpPr>
          <p:nvPr/>
        </p:nvSpPr>
        <p:spPr bwMode="auto">
          <a:xfrm>
            <a:off x="6934200" y="2154238"/>
            <a:ext cx="0" cy="766762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3776663" y="584201"/>
            <a:ext cx="0" cy="766763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5029201" y="2136775"/>
            <a:ext cx="1120775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512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55164"/>
              </p:ext>
            </p:extLst>
          </p:nvPr>
        </p:nvGraphicFramePr>
        <p:xfrm>
          <a:off x="2590800" y="404814"/>
          <a:ext cx="2400300" cy="639763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1pPr>
                      <a:lvl2pPr marL="10033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2pPr>
                      <a:lvl3pPr marL="13462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3pPr>
                      <a:lvl4pPr marL="17018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4pPr>
                      <a:lvl5pPr marL="20447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5pPr>
                      <a:lvl6pPr marL="25019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6pPr>
                      <a:lvl7pPr marL="29591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7pPr>
                      <a:lvl8pPr marL="34163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8pPr>
                      <a:lvl9pPr marL="38735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825500" algn="l"/>
                          <a:tab pos="8255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  <a:sym typeface="Tahoma" charset="0"/>
                        </a:rPr>
                        <a:t>NSAID and/or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Times" charset="0"/>
                        <a:cs typeface="Times" charset="0"/>
                        <a:sym typeface="Book Antiqu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825500" algn="l"/>
                          <a:tab pos="8255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  <a:sym typeface="Tahoma" charset="0"/>
                        </a:rPr>
                        <a:t>regular ASA use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2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210" name="Group 10"/>
          <p:cNvGrpSpPr>
            <a:grpSpLocks/>
          </p:cNvGrpSpPr>
          <p:nvPr/>
        </p:nvGrpSpPr>
        <p:grpSpPr bwMode="auto">
          <a:xfrm>
            <a:off x="2521016" y="1371600"/>
            <a:ext cx="2516059" cy="1524000"/>
            <a:chOff x="70" y="0"/>
            <a:chExt cx="1584" cy="960"/>
          </a:xfrm>
        </p:grpSpPr>
        <p:sp>
          <p:nvSpPr>
            <p:cNvPr id="51211" name="AutoShape 11"/>
            <p:cNvSpPr>
              <a:spLocks/>
            </p:cNvSpPr>
            <p:nvPr/>
          </p:nvSpPr>
          <p:spPr bwMode="auto">
            <a:xfrm>
              <a:off x="70" y="0"/>
              <a:ext cx="1584" cy="960"/>
            </a:xfrm>
            <a:prstGeom prst="diamond">
              <a:avLst/>
            </a:prstGeom>
            <a:solidFill>
              <a:srgbClr val="93296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2" name="Rectangle 12"/>
            <p:cNvSpPr>
              <a:spLocks/>
            </p:cNvSpPr>
            <p:nvPr/>
          </p:nvSpPr>
          <p:spPr bwMode="auto">
            <a:xfrm>
              <a:off x="237" y="262"/>
              <a:ext cx="1252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2000">
                  <a:latin typeface="Arial" charset="0"/>
                  <a:ea typeface="Arial" charset="0"/>
                  <a:cs typeface="Arial" charset="0"/>
                  <a:sym typeface="Arial" charset="0"/>
                </a:rPr>
                <a:t>Can NSAID/ASA</a:t>
              </a:r>
              <a:endParaRPr lang="en-US" altLang="en-US" sz="20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2000">
                  <a:latin typeface="Arial" charset="0"/>
                  <a:ea typeface="Arial" charset="0"/>
                  <a:cs typeface="Arial" charset="0"/>
                  <a:sym typeface="Arial" charset="0"/>
                </a:rPr>
                <a:t>be stopped?</a:t>
              </a:r>
            </a:p>
          </p:txBody>
        </p:sp>
      </p:grpSp>
      <p:graphicFrame>
        <p:nvGraphicFramePr>
          <p:cNvPr id="51213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635471"/>
              </p:ext>
            </p:extLst>
          </p:nvPr>
        </p:nvGraphicFramePr>
        <p:xfrm>
          <a:off x="2133600" y="4495801"/>
          <a:ext cx="3352800" cy="1905000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0">
                <a:tc>
                  <a:txBody>
                    <a:bodyPr/>
                    <a:lstStyle>
                      <a:lvl1pPr marL="533400" indent="-5334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1pPr>
                      <a:lvl2pPr marL="10033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2pPr>
                      <a:lvl3pPr marL="13462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3pPr>
                      <a:lvl4pPr marL="17018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4pPr>
                      <a:lvl5pPr marL="20447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5pPr>
                      <a:lvl6pPr marL="25019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6pPr>
                      <a:lvl7pPr marL="29591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7pPr>
                      <a:lvl8pPr marL="34163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8pPr>
                      <a:lvl9pPr marL="38735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Treat or investigate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Times" charset="0"/>
                        <a:cs typeface="Times" charset="0"/>
                        <a:sym typeface="Book Antiqua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a. PPI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Times" charset="0"/>
                        <a:cs typeface="Times" charset="0"/>
                        <a:sym typeface="Book Antiqua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b. </a:t>
                      </a:r>
                      <a:r>
                        <a:rPr kumimoji="0" lang="en-US" alt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Cytoprotective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 agent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Times" charset="0"/>
                        <a:cs typeface="Times" charset="0"/>
                        <a:sym typeface="Book Antiqua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c. High-dose H</a:t>
                      </a:r>
                      <a:r>
                        <a:rPr kumimoji="0" lang="en-US" altLang="en-US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-RA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Times" charset="0"/>
                        <a:cs typeface="Times" charset="0"/>
                        <a:sym typeface="Book Antiqua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d. Switch to COX-2 inhibitor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e. Eradicate HP!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2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219" name="Group 19"/>
          <p:cNvGraphicFramePr>
            <a:graphicFrameLocks noGrp="1"/>
          </p:cNvGraphicFramePr>
          <p:nvPr/>
        </p:nvGraphicFramePr>
        <p:xfrm>
          <a:off x="6181726" y="1958976"/>
          <a:ext cx="1477963" cy="365125"/>
        </p:xfrm>
        <a:graphic>
          <a:graphicData uri="http://schemas.openxmlformats.org/drawingml/2006/table">
            <a:tbl>
              <a:tblPr/>
              <a:tblGrid>
                <a:gridCol w="147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1pPr>
                      <a:lvl2pPr marL="10033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2pPr>
                      <a:lvl3pPr marL="13462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3pPr>
                      <a:lvl4pPr marL="17018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4pPr>
                      <a:lvl5pPr marL="20447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5pPr>
                      <a:lvl6pPr marL="25019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6pPr>
                      <a:lvl7pPr marL="29591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7pPr>
                      <a:lvl8pPr marL="34163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8pPr>
                      <a:lvl9pPr marL="38735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  <a:sym typeface="Tahoma" charset="0"/>
                        </a:rPr>
                        <a:t>Stop therapy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2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225" name="Group 25"/>
          <p:cNvGrpSpPr>
            <a:grpSpLocks/>
          </p:cNvGrpSpPr>
          <p:nvPr/>
        </p:nvGrpSpPr>
        <p:grpSpPr bwMode="auto">
          <a:xfrm>
            <a:off x="5637212" y="2971800"/>
            <a:ext cx="2590801" cy="1295400"/>
            <a:chOff x="145" y="0"/>
            <a:chExt cx="1632" cy="816"/>
          </a:xfrm>
        </p:grpSpPr>
        <p:sp>
          <p:nvSpPr>
            <p:cNvPr id="51226" name="AutoShape 26"/>
            <p:cNvSpPr>
              <a:spLocks/>
            </p:cNvSpPr>
            <p:nvPr/>
          </p:nvSpPr>
          <p:spPr bwMode="auto">
            <a:xfrm>
              <a:off x="145" y="0"/>
              <a:ext cx="1632" cy="816"/>
            </a:xfrm>
            <a:prstGeom prst="diamond">
              <a:avLst/>
            </a:prstGeom>
            <a:solidFill>
              <a:srgbClr val="93296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7" name="Rectangle 27"/>
            <p:cNvSpPr>
              <a:spLocks/>
            </p:cNvSpPr>
            <p:nvPr/>
          </p:nvSpPr>
          <p:spPr bwMode="auto">
            <a:xfrm>
              <a:off x="265" y="286"/>
              <a:ext cx="139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2000">
                  <a:latin typeface="Arial" charset="0"/>
                  <a:ea typeface="Arial" charset="0"/>
                  <a:cs typeface="Arial" charset="0"/>
                  <a:sym typeface="Arial" charset="0"/>
                </a:rPr>
                <a:t>Patient improved? </a:t>
              </a:r>
            </a:p>
          </p:txBody>
        </p:sp>
      </p:grpSp>
      <p:grpSp>
        <p:nvGrpSpPr>
          <p:cNvPr id="51228" name="Group 28"/>
          <p:cNvGrpSpPr>
            <a:grpSpLocks/>
          </p:cNvGrpSpPr>
          <p:nvPr/>
        </p:nvGrpSpPr>
        <p:grpSpPr bwMode="auto">
          <a:xfrm>
            <a:off x="9169400" y="3292476"/>
            <a:ext cx="863600" cy="593725"/>
            <a:chOff x="0" y="0"/>
            <a:chExt cx="544" cy="374"/>
          </a:xfrm>
        </p:grpSpPr>
        <p:sp>
          <p:nvSpPr>
            <p:cNvPr id="51229" name="AutoShape 29"/>
            <p:cNvSpPr>
              <a:spLocks/>
            </p:cNvSpPr>
            <p:nvPr/>
          </p:nvSpPr>
          <p:spPr bwMode="auto">
            <a:xfrm>
              <a:off x="0" y="0"/>
              <a:ext cx="544" cy="37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932968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30" name="Rectangle 30"/>
            <p:cNvSpPr>
              <a:spLocks/>
            </p:cNvSpPr>
            <p:nvPr/>
          </p:nvSpPr>
          <p:spPr bwMode="auto">
            <a:xfrm>
              <a:off x="125" y="65"/>
              <a:ext cx="29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2000">
                  <a:ea typeface="Gill Sans" charset="0"/>
                  <a:cs typeface="Gill Sans" charset="0"/>
                </a:rPr>
                <a:t>End</a:t>
              </a:r>
            </a:p>
          </p:txBody>
        </p:sp>
      </p:grpSp>
      <p:sp>
        <p:nvSpPr>
          <p:cNvPr id="51231" name="Line 31"/>
          <p:cNvSpPr>
            <a:spLocks noChangeShapeType="1"/>
          </p:cNvSpPr>
          <p:nvPr/>
        </p:nvSpPr>
        <p:spPr bwMode="auto">
          <a:xfrm>
            <a:off x="3771900" y="2971800"/>
            <a:ext cx="0" cy="1404938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6932613" y="4403726"/>
            <a:ext cx="0" cy="701675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 flipH="1">
            <a:off x="5588001" y="5086350"/>
            <a:ext cx="1344613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8305801" y="3616325"/>
            <a:ext cx="766763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35" name="Rectangle 35"/>
          <p:cNvSpPr>
            <a:spLocks/>
          </p:cNvSpPr>
          <p:nvPr/>
        </p:nvSpPr>
        <p:spPr bwMode="auto">
          <a:xfrm>
            <a:off x="6151563" y="4572000"/>
            <a:ext cx="457200" cy="304800"/>
          </a:xfrm>
          <a:prstGeom prst="rect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400">
                <a:ea typeface="Gill Sans" charset="0"/>
                <a:cs typeface="Gill Sans" charset="0"/>
              </a:rPr>
              <a:t>NO</a:t>
            </a:r>
          </a:p>
        </p:txBody>
      </p:sp>
      <p:sp>
        <p:nvSpPr>
          <p:cNvPr id="51236" name="Rectangle 36"/>
          <p:cNvSpPr>
            <a:spLocks/>
          </p:cNvSpPr>
          <p:nvPr/>
        </p:nvSpPr>
        <p:spPr bwMode="auto">
          <a:xfrm>
            <a:off x="5237163" y="1735138"/>
            <a:ext cx="584200" cy="342900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600"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51237" name="Rectangle 37"/>
          <p:cNvSpPr>
            <a:spLocks/>
          </p:cNvSpPr>
          <p:nvPr/>
        </p:nvSpPr>
        <p:spPr bwMode="auto">
          <a:xfrm>
            <a:off x="8411828" y="3244851"/>
            <a:ext cx="397545" cy="249299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600"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51238" name="Rectangle 38"/>
          <p:cNvSpPr>
            <a:spLocks/>
          </p:cNvSpPr>
          <p:nvPr/>
        </p:nvSpPr>
        <p:spPr bwMode="auto">
          <a:xfrm>
            <a:off x="3970338" y="3429000"/>
            <a:ext cx="482600" cy="342900"/>
          </a:xfrm>
          <a:prstGeom prst="rect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600">
                <a:ea typeface="Gill Sans" charset="0"/>
                <a:cs typeface="Gill Sans" charset="0"/>
              </a:rPr>
              <a:t>NO</a:t>
            </a:r>
          </a:p>
        </p:txBody>
      </p:sp>
      <p:sp>
        <p:nvSpPr>
          <p:cNvPr id="26" name="TextBox 25"/>
          <p:cNvSpPr txBox="1"/>
          <p:nvPr/>
        </p:nvSpPr>
        <p:spPr>
          <a:xfrm rot="10800000" flipV="1">
            <a:off x="6210300" y="6220130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>
                <a:solidFill>
                  <a:schemeClr val="bg1"/>
                </a:solidFill>
              </a:rPr>
              <a:t>van </a:t>
            </a:r>
            <a:r>
              <a:rPr lang="en-US" b="1" i="1" err="1">
                <a:solidFill>
                  <a:schemeClr val="bg1"/>
                </a:solidFill>
              </a:rPr>
              <a:t>Zanten</a:t>
            </a:r>
            <a:r>
              <a:rPr lang="en-US" b="1" i="1">
                <a:solidFill>
                  <a:schemeClr val="bg1"/>
                </a:solidFill>
              </a:rPr>
              <a:t> et al. </a:t>
            </a:r>
            <a:r>
              <a:rPr lang="sk-SK" b="1" i="1">
                <a:solidFill>
                  <a:schemeClr val="bg1"/>
                </a:solidFill>
              </a:rPr>
              <a:t>CMAJ. 2000 </a:t>
            </a:r>
            <a:r>
              <a:rPr lang="sk-SK" b="1" i="1" err="1">
                <a:solidFill>
                  <a:schemeClr val="bg1"/>
                </a:solidFill>
              </a:rPr>
              <a:t>Jun</a:t>
            </a:r>
            <a:r>
              <a:rPr lang="sk-SK" b="1" i="1">
                <a:solidFill>
                  <a:schemeClr val="bg1"/>
                </a:solidFill>
              </a:rPr>
              <a:t> 13;162(12 </a:t>
            </a:r>
            <a:r>
              <a:rPr lang="sk-SK" b="1" i="1" err="1">
                <a:solidFill>
                  <a:schemeClr val="bg1"/>
                </a:solidFill>
              </a:rPr>
              <a:t>Suppl</a:t>
            </a:r>
            <a:r>
              <a:rPr lang="sk-SK" b="1" i="1">
                <a:solidFill>
                  <a:schemeClr val="bg1"/>
                </a:solidFill>
              </a:rPr>
              <a:t>):S3-23.</a:t>
            </a:r>
            <a:endParaRPr lang="en-US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64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B9BA0A-96F9-0045-884D-0A57C391E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99"/>
          <a:stretch/>
        </p:blipFill>
        <p:spPr>
          <a:xfrm>
            <a:off x="1950720" y="1784218"/>
            <a:ext cx="8757615" cy="401273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AE4D3B1-8BF1-DF45-B898-CA7C25868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584"/>
            <a:ext cx="1498600" cy="149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CC1F16-C29B-734B-B98F-EAC8D6257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719" y="271584"/>
            <a:ext cx="8757615" cy="829942"/>
          </a:xfrm>
          <a:prstGeom prst="rect">
            <a:avLst/>
          </a:prstGeom>
        </p:spPr>
      </p:pic>
      <p:pic>
        <p:nvPicPr>
          <p:cNvPr id="9" name="Picture 8" descr="A close up of a mans face&#10;&#10;Description automatically generated">
            <a:extLst>
              <a:ext uri="{FF2B5EF4-FFF2-40B4-BE49-F238E27FC236}">
                <a16:creationId xmlns:a16="http://schemas.microsoft.com/office/drawing/2014/main" id="{301A46A3-5033-224C-8C8D-BBC71D15B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13" y="1245090"/>
            <a:ext cx="9153825" cy="4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2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Line 1"/>
          <p:cNvSpPr>
            <a:spLocks noChangeShapeType="1"/>
          </p:cNvSpPr>
          <p:nvPr/>
        </p:nvSpPr>
        <p:spPr bwMode="auto">
          <a:xfrm>
            <a:off x="5334000" y="3971925"/>
            <a:ext cx="0" cy="30480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5334000" y="2457450"/>
            <a:ext cx="0" cy="30480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5334000" y="268288"/>
            <a:ext cx="0" cy="493712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5334000" y="1193800"/>
            <a:ext cx="0" cy="30480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3253" name="Group 5"/>
          <p:cNvGrpSpPr>
            <a:grpSpLocks/>
          </p:cNvGrpSpPr>
          <p:nvPr/>
        </p:nvGrpSpPr>
        <p:grpSpPr bwMode="auto">
          <a:xfrm>
            <a:off x="4565651" y="2781300"/>
            <a:ext cx="1535113" cy="1214438"/>
            <a:chOff x="0" y="0"/>
            <a:chExt cx="967" cy="765"/>
          </a:xfrm>
        </p:grpSpPr>
        <p:sp>
          <p:nvSpPr>
            <p:cNvPr id="53254" name="AutoShape 6"/>
            <p:cNvSpPr>
              <a:spLocks/>
            </p:cNvSpPr>
            <p:nvPr/>
          </p:nvSpPr>
          <p:spPr bwMode="auto">
            <a:xfrm>
              <a:off x="0" y="0"/>
              <a:ext cx="967" cy="765"/>
            </a:xfrm>
            <a:prstGeom prst="diamond">
              <a:avLst/>
            </a:prstGeom>
            <a:solidFill>
              <a:srgbClr val="FFFF00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55" name="Rectangle 7"/>
            <p:cNvSpPr>
              <a:spLocks/>
            </p:cNvSpPr>
            <p:nvPr/>
          </p:nvSpPr>
          <p:spPr bwMode="auto">
            <a:xfrm>
              <a:off x="79" y="86"/>
              <a:ext cx="808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(C)</a:t>
              </a:r>
              <a:endParaRPr lang="en-US" altLang="en-US" sz="28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400" b="1" i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NSAID and/or </a:t>
              </a:r>
              <a:endParaRPr lang="en-US" altLang="en-US" sz="28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400" b="1" i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Regular ASA</a:t>
              </a:r>
              <a:endParaRPr lang="en-US" altLang="en-US" sz="28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400" b="1" i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Use?</a:t>
              </a:r>
            </a:p>
          </p:txBody>
        </p:sp>
      </p:grpSp>
      <p:grpSp>
        <p:nvGrpSpPr>
          <p:cNvPr id="53256" name="Group 8"/>
          <p:cNvGrpSpPr>
            <a:grpSpLocks/>
          </p:cNvGrpSpPr>
          <p:nvPr/>
        </p:nvGrpSpPr>
        <p:grpSpPr bwMode="auto">
          <a:xfrm>
            <a:off x="4371975" y="4294189"/>
            <a:ext cx="1919288" cy="1214437"/>
            <a:chOff x="0" y="0"/>
            <a:chExt cx="1209" cy="764"/>
          </a:xfrm>
        </p:grpSpPr>
        <p:sp>
          <p:nvSpPr>
            <p:cNvPr id="53257" name="AutoShape 9"/>
            <p:cNvSpPr>
              <a:spLocks/>
            </p:cNvSpPr>
            <p:nvPr/>
          </p:nvSpPr>
          <p:spPr bwMode="auto">
            <a:xfrm>
              <a:off x="0" y="0"/>
              <a:ext cx="1209" cy="764"/>
            </a:xfrm>
            <a:prstGeom prst="diamond">
              <a:avLst/>
            </a:prstGeom>
            <a:solidFill>
              <a:srgbClr val="FFFF00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58" name="Rectangle 10"/>
            <p:cNvSpPr>
              <a:spLocks/>
            </p:cNvSpPr>
            <p:nvPr/>
          </p:nvSpPr>
          <p:spPr bwMode="auto">
            <a:xfrm>
              <a:off x="121" y="145"/>
              <a:ext cx="96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100" b="1" i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(D)</a:t>
              </a:r>
              <a:endParaRPr lang="en-US" altLang="en-US" sz="28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100" b="1" i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Is dominant symptom</a:t>
              </a:r>
              <a:endParaRPr lang="en-US" altLang="en-US" sz="28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100" b="1" i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heartburn and/or</a:t>
              </a:r>
              <a:endParaRPr lang="en-US" altLang="en-US" sz="28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100" b="1" i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regurgitation ?</a:t>
              </a:r>
            </a:p>
          </p:txBody>
        </p:sp>
      </p:grp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6448426" y="1052513"/>
            <a:ext cx="493713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6324601" y="2133600"/>
            <a:ext cx="665163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Rectangle 13"/>
          <p:cNvSpPr>
            <a:spLocks/>
          </p:cNvSpPr>
          <p:nvPr/>
        </p:nvSpPr>
        <p:spPr bwMode="auto">
          <a:xfrm>
            <a:off x="7094538" y="3162300"/>
            <a:ext cx="2286000" cy="457200"/>
          </a:xfrm>
          <a:prstGeom prst="rect">
            <a:avLst/>
          </a:prstGeom>
          <a:solidFill>
            <a:srgbClr val="C9C2D1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69676D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NSAID Management</a:t>
            </a:r>
          </a:p>
        </p:txBody>
      </p:sp>
      <p:sp>
        <p:nvSpPr>
          <p:cNvPr id="53262" name="Rectangle 14"/>
          <p:cNvSpPr>
            <a:spLocks/>
          </p:cNvSpPr>
          <p:nvPr/>
        </p:nvSpPr>
        <p:spPr bwMode="auto">
          <a:xfrm>
            <a:off x="7094538" y="4670425"/>
            <a:ext cx="1663700" cy="469900"/>
          </a:xfrm>
          <a:prstGeom prst="rect">
            <a:avLst/>
          </a:prstGeom>
          <a:solidFill>
            <a:srgbClr val="C9C2D1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69676D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Treat as reflux</a:t>
            </a:r>
          </a:p>
        </p:txBody>
      </p:sp>
      <p:sp>
        <p:nvSpPr>
          <p:cNvPr id="53263" name="Rectangle 15"/>
          <p:cNvSpPr>
            <a:spLocks/>
          </p:cNvSpPr>
          <p:nvPr/>
        </p:nvSpPr>
        <p:spPr bwMode="auto">
          <a:xfrm>
            <a:off x="5607444" y="1282700"/>
            <a:ext cx="246862" cy="184666"/>
          </a:xfrm>
          <a:prstGeom prst="rect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ea typeface="Gill Sans" charset="0"/>
                <a:cs typeface="Gill Sans" charset="0"/>
              </a:rPr>
              <a:t>No</a:t>
            </a:r>
          </a:p>
        </p:txBody>
      </p:sp>
      <p:sp>
        <p:nvSpPr>
          <p:cNvPr id="53264" name="Rectangle 16"/>
          <p:cNvSpPr>
            <a:spLocks/>
          </p:cNvSpPr>
          <p:nvPr/>
        </p:nvSpPr>
        <p:spPr bwMode="auto">
          <a:xfrm>
            <a:off x="5676330" y="2674938"/>
            <a:ext cx="282129" cy="184666"/>
          </a:xfrm>
          <a:prstGeom prst="rect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ea typeface="Gill Sans" charset="0"/>
                <a:cs typeface="Gill Sans" charset="0"/>
              </a:rPr>
              <a:t>NO</a:t>
            </a:r>
          </a:p>
        </p:txBody>
      </p:sp>
      <p:sp>
        <p:nvSpPr>
          <p:cNvPr id="53265" name="Rectangle 17"/>
          <p:cNvSpPr>
            <a:spLocks/>
          </p:cNvSpPr>
          <p:nvPr/>
        </p:nvSpPr>
        <p:spPr bwMode="auto">
          <a:xfrm>
            <a:off x="5489005" y="4038600"/>
            <a:ext cx="282129" cy="184666"/>
          </a:xfrm>
          <a:prstGeom prst="rect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ea typeface="Gill Sans" charset="0"/>
                <a:cs typeface="Gill Sans" charset="0"/>
              </a:rPr>
              <a:t>NO</a:t>
            </a:r>
          </a:p>
        </p:txBody>
      </p:sp>
      <p:sp>
        <p:nvSpPr>
          <p:cNvPr id="53266" name="Rectangle 18"/>
          <p:cNvSpPr>
            <a:spLocks/>
          </p:cNvSpPr>
          <p:nvPr/>
        </p:nvSpPr>
        <p:spPr bwMode="auto">
          <a:xfrm>
            <a:off x="6434384" y="782638"/>
            <a:ext cx="277320" cy="184666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solidFill>
                  <a:srgbClr val="000000"/>
                </a:solidFill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53267" name="Rectangle 19"/>
          <p:cNvSpPr>
            <a:spLocks/>
          </p:cNvSpPr>
          <p:nvPr/>
        </p:nvSpPr>
        <p:spPr bwMode="auto">
          <a:xfrm>
            <a:off x="6447084" y="1862138"/>
            <a:ext cx="277320" cy="184666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solidFill>
                  <a:srgbClr val="000000"/>
                </a:solidFill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53268" name="Rectangle 20"/>
          <p:cNvSpPr>
            <a:spLocks/>
          </p:cNvSpPr>
          <p:nvPr/>
        </p:nvSpPr>
        <p:spPr bwMode="auto">
          <a:xfrm>
            <a:off x="6434384" y="3124200"/>
            <a:ext cx="277320" cy="184666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solidFill>
                  <a:srgbClr val="000000"/>
                </a:solidFill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53269" name="Rectangle 21"/>
          <p:cNvSpPr>
            <a:spLocks/>
          </p:cNvSpPr>
          <p:nvPr/>
        </p:nvSpPr>
        <p:spPr bwMode="auto">
          <a:xfrm>
            <a:off x="6474073" y="4648200"/>
            <a:ext cx="277319" cy="184666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solidFill>
                  <a:srgbClr val="000000"/>
                </a:solidFill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53270" name="Rectangle 22"/>
          <p:cNvSpPr>
            <a:spLocks/>
          </p:cNvSpPr>
          <p:nvPr/>
        </p:nvSpPr>
        <p:spPr bwMode="auto">
          <a:xfrm>
            <a:off x="2209800" y="2362200"/>
            <a:ext cx="1231900" cy="393700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000">
                <a:solidFill>
                  <a:srgbClr val="000000"/>
                </a:solidFill>
                <a:ea typeface="Gill Sans" charset="0"/>
                <a:cs typeface="Gill Sans" charset="0"/>
              </a:rPr>
              <a:t>First Visit</a:t>
            </a:r>
          </a:p>
        </p:txBody>
      </p:sp>
      <p:sp>
        <p:nvSpPr>
          <p:cNvPr id="53271" name="Rectangle 23"/>
          <p:cNvSpPr>
            <a:spLocks/>
          </p:cNvSpPr>
          <p:nvPr/>
        </p:nvSpPr>
        <p:spPr bwMode="auto">
          <a:xfrm>
            <a:off x="4343400" y="781050"/>
            <a:ext cx="1993900" cy="520700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713"/>
              </a:spcBef>
            </a:pPr>
            <a:r>
              <a:rPr lang="en-US" altLang="en-US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(A)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80000"/>
              </a:lnSpc>
              <a:spcBef>
                <a:spcPts val="713"/>
              </a:spcBef>
            </a:pPr>
            <a:r>
              <a:rPr lang="en-US" altLang="en-US" b="1" i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Other possible causes ?</a:t>
            </a:r>
          </a:p>
        </p:txBody>
      </p:sp>
      <p:sp>
        <p:nvSpPr>
          <p:cNvPr id="53272" name="Rectangle 24"/>
          <p:cNvSpPr>
            <a:spLocks/>
          </p:cNvSpPr>
          <p:nvPr/>
        </p:nvSpPr>
        <p:spPr bwMode="auto">
          <a:xfrm>
            <a:off x="7018338" y="152400"/>
            <a:ext cx="2374900" cy="16510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Consider :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Cardiac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Hepatobiliary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Medication-induced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Dietary indiscretion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Other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Treat as appropriate</a:t>
            </a:r>
          </a:p>
        </p:txBody>
      </p:sp>
      <p:sp>
        <p:nvSpPr>
          <p:cNvPr id="53273" name="Rectangle 25"/>
          <p:cNvSpPr>
            <a:spLocks/>
          </p:cNvSpPr>
          <p:nvPr/>
        </p:nvSpPr>
        <p:spPr bwMode="auto">
          <a:xfrm>
            <a:off x="3352800" y="76200"/>
            <a:ext cx="3365500" cy="355600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075"/>
              </a:spcBef>
            </a:pP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Uninvestigated Dyspepsia</a:t>
            </a:r>
          </a:p>
        </p:txBody>
      </p:sp>
      <p:sp>
        <p:nvSpPr>
          <p:cNvPr id="53274" name="Rectangle 26"/>
          <p:cNvSpPr>
            <a:spLocks/>
          </p:cNvSpPr>
          <p:nvPr/>
        </p:nvSpPr>
        <p:spPr bwMode="auto">
          <a:xfrm>
            <a:off x="7018338" y="1905000"/>
            <a:ext cx="2374900" cy="508000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 charset="0"/>
                <a:cs typeface="Gill Sans" charset="0"/>
              </a:rPr>
              <a:t>Investigate</a:t>
            </a:r>
            <a:endParaRPr lang="en-US" altLang="en-US" sz="2800">
              <a:ea typeface="Gill Sans" charset="0"/>
              <a:cs typeface="Gill Sans" charset="0"/>
            </a:endParaRPr>
          </a:p>
          <a:p>
            <a:pPr algn="ctr"/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 charset="0"/>
                <a:cs typeface="Gill Sans" charset="0"/>
              </a:rPr>
              <a:t>(endoscopy recommended)</a:t>
            </a:r>
          </a:p>
        </p:txBody>
      </p:sp>
      <p:sp>
        <p:nvSpPr>
          <p:cNvPr id="53275" name="Rectangle 27"/>
          <p:cNvSpPr>
            <a:spLocks/>
          </p:cNvSpPr>
          <p:nvPr/>
        </p:nvSpPr>
        <p:spPr bwMode="auto">
          <a:xfrm>
            <a:off x="4495800" y="1514475"/>
            <a:ext cx="1612900" cy="1003300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(B)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 i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Age &gt;60 or alarm features?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 Vomiting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 Bleeding anemia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 Abdominal mass/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   unexplained weight loss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 Dysphagia </a:t>
            </a:r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>
            <a:off x="6332539" y="3390900"/>
            <a:ext cx="663575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>
            <a:off x="6375401" y="4902200"/>
            <a:ext cx="665163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0800000" flipV="1">
            <a:off x="6210300" y="6220130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>
                <a:solidFill>
                  <a:schemeClr val="bg1"/>
                </a:solidFill>
              </a:rPr>
              <a:t>van </a:t>
            </a:r>
            <a:r>
              <a:rPr lang="en-US" b="1" i="1" err="1">
                <a:solidFill>
                  <a:schemeClr val="bg1"/>
                </a:solidFill>
              </a:rPr>
              <a:t>Zanten</a:t>
            </a:r>
            <a:r>
              <a:rPr lang="en-US" b="1" i="1">
                <a:solidFill>
                  <a:schemeClr val="bg1"/>
                </a:solidFill>
              </a:rPr>
              <a:t> et al. </a:t>
            </a:r>
            <a:r>
              <a:rPr lang="sk-SK" b="1" i="1">
                <a:solidFill>
                  <a:schemeClr val="bg1"/>
                </a:solidFill>
              </a:rPr>
              <a:t>CMAJ. 2000 </a:t>
            </a:r>
            <a:r>
              <a:rPr lang="sk-SK" b="1" i="1" err="1">
                <a:solidFill>
                  <a:schemeClr val="bg1"/>
                </a:solidFill>
              </a:rPr>
              <a:t>Jun</a:t>
            </a:r>
            <a:r>
              <a:rPr lang="sk-SK" b="1" i="1">
                <a:solidFill>
                  <a:schemeClr val="bg1"/>
                </a:solidFill>
              </a:rPr>
              <a:t> 13;162(12 </a:t>
            </a:r>
            <a:r>
              <a:rPr lang="sk-SK" b="1" i="1" err="1">
                <a:solidFill>
                  <a:schemeClr val="bg1"/>
                </a:solidFill>
              </a:rPr>
              <a:t>Suppl</a:t>
            </a:r>
            <a:r>
              <a:rPr lang="sk-SK" b="1" i="1">
                <a:solidFill>
                  <a:schemeClr val="bg1"/>
                </a:solidFill>
              </a:rPr>
              <a:t>):S3-23.</a:t>
            </a:r>
            <a:endParaRPr lang="en-US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Line 1"/>
          <p:cNvSpPr>
            <a:spLocks noChangeShapeType="1"/>
          </p:cNvSpPr>
          <p:nvPr/>
        </p:nvSpPr>
        <p:spPr bwMode="auto">
          <a:xfrm>
            <a:off x="3351213" y="5876926"/>
            <a:ext cx="0" cy="493713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2" name="Line 2"/>
          <p:cNvSpPr>
            <a:spLocks noChangeShapeType="1"/>
          </p:cNvSpPr>
          <p:nvPr/>
        </p:nvSpPr>
        <p:spPr bwMode="auto">
          <a:xfrm>
            <a:off x="3351213" y="4740276"/>
            <a:ext cx="0" cy="493713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3351213" y="3444876"/>
            <a:ext cx="0" cy="493713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3352800" y="2303463"/>
            <a:ext cx="0" cy="493712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3360738" y="812801"/>
            <a:ext cx="0" cy="493713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56326" name="Group 6"/>
          <p:cNvGraphicFramePr>
            <a:graphicFrameLocks noGrp="1"/>
          </p:cNvGraphicFramePr>
          <p:nvPr/>
        </p:nvGraphicFramePr>
        <p:xfrm>
          <a:off x="4265614" y="131763"/>
          <a:ext cx="3603625" cy="376238"/>
        </p:xfrm>
        <a:graphic>
          <a:graphicData uri="http://schemas.openxmlformats.org/drawingml/2006/table">
            <a:tbl>
              <a:tblPr/>
              <a:tblGrid>
                <a:gridCol w="360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1pPr>
                      <a:lvl2pPr marL="10033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2pPr>
                      <a:lvl3pPr marL="13462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3pPr>
                      <a:lvl4pPr marL="17018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4pPr>
                      <a:lvl5pPr marL="20447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5pPr>
                      <a:lvl6pPr marL="25019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6pPr>
                      <a:lvl7pPr marL="29591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7pPr>
                      <a:lvl8pPr marL="34163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8pPr>
                      <a:lvl9pPr marL="38735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  <a:sym typeface="Tahoma" charset="0"/>
                        </a:rPr>
                        <a:t>Reflux mini-management schema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2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332" name="Group 12"/>
          <p:cNvGraphicFramePr>
            <a:graphicFrameLocks noGrp="1"/>
          </p:cNvGraphicFramePr>
          <p:nvPr/>
        </p:nvGraphicFramePr>
        <p:xfrm>
          <a:off x="1752600" y="760414"/>
          <a:ext cx="4800600" cy="334963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1pPr>
                      <a:lvl2pPr marL="10033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2pPr>
                      <a:lvl3pPr marL="13462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3pPr>
                      <a:lvl4pPr marL="17018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4pPr>
                      <a:lvl5pPr marL="20447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5pPr>
                      <a:lvl6pPr marL="25019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6pPr>
                      <a:lvl7pPr marL="29591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7pPr>
                      <a:lvl8pPr marL="34163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8pPr>
                      <a:lvl9pPr marL="38735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  <a:sym typeface="Tahoma" charset="0"/>
                        </a:rPr>
                        <a:t>Dominant symptom heartburn and/or regurgitation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2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338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271208"/>
              </p:ext>
            </p:extLst>
          </p:nvPr>
        </p:nvGraphicFramePr>
        <p:xfrm>
          <a:off x="2222500" y="1325564"/>
          <a:ext cx="2286000" cy="1260475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0475">
                <a:tc>
                  <a:txBody>
                    <a:bodyPr/>
                    <a:lstStyle>
                      <a:lvl1pPr marL="533400" indent="-5334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1pPr>
                      <a:lvl2pPr marL="10033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2pPr>
                      <a:lvl3pPr marL="13462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3pPr>
                      <a:lvl4pPr marL="17018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4pPr>
                      <a:lvl5pPr marL="20447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5pPr>
                      <a:lvl6pPr marL="25019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6pPr>
                      <a:lvl7pPr marL="29591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7pPr>
                      <a:lvl8pPr marL="34163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8pPr>
                      <a:lvl9pPr marL="38735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  <a:sym typeface="Tahoma" charset="0"/>
                        </a:rPr>
                        <a:t>Treat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charset="0"/>
                          <a:ea typeface="Times" charset="0"/>
                          <a:cs typeface="Times" charset="0"/>
                          <a:sym typeface="Book Antiqua" charset="0"/>
                        </a:rPr>
                        <a:t> with standard dose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  <a:sym typeface="Tahoma" charset="0"/>
                        </a:rPr>
                        <a:t>PPI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Times" charset="0"/>
                        <a:cs typeface="Times" charset="0"/>
                        <a:sym typeface="Book Antiqua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825500" algn="l"/>
                          <a:tab pos="825500" algn="l"/>
                          <a:tab pos="825500" algn="l"/>
                          <a:tab pos="825500" algn="l"/>
                          <a:tab pos="8255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  <a:sym typeface="Tahoma" charset="0"/>
                        </a:rPr>
                        <a:t>Reassess at 4-8 weeks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2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2543175" y="2819401"/>
            <a:ext cx="1619250" cy="911225"/>
            <a:chOff x="0" y="0"/>
            <a:chExt cx="1020" cy="574"/>
          </a:xfrm>
        </p:grpSpPr>
        <p:sp>
          <p:nvSpPr>
            <p:cNvPr id="56345" name="AutoShape 25"/>
            <p:cNvSpPr>
              <a:spLocks/>
            </p:cNvSpPr>
            <p:nvPr/>
          </p:nvSpPr>
          <p:spPr bwMode="auto">
            <a:xfrm>
              <a:off x="0" y="0"/>
              <a:ext cx="1020" cy="574"/>
            </a:xfrm>
            <a:prstGeom prst="diamond">
              <a:avLst/>
            </a:prstGeom>
            <a:solidFill>
              <a:srgbClr val="93296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46" name="Rectangle 26"/>
            <p:cNvSpPr>
              <a:spLocks/>
            </p:cNvSpPr>
            <p:nvPr/>
          </p:nvSpPr>
          <p:spPr bwMode="auto">
            <a:xfrm>
              <a:off x="180" y="107"/>
              <a:ext cx="659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600">
                  <a:latin typeface="Arial" charset="0"/>
                  <a:ea typeface="Arial" charset="0"/>
                  <a:cs typeface="Arial" charset="0"/>
                  <a:sym typeface="Arial" charset="0"/>
                </a:rPr>
                <a:t>Symptoms</a:t>
              </a:r>
              <a:endParaRPr lang="en-US" altLang="en-US" sz="28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600">
                  <a:latin typeface="Arial" charset="0"/>
                  <a:ea typeface="Arial" charset="0"/>
                  <a:cs typeface="Arial" charset="0"/>
                  <a:sym typeface="Arial" charset="0"/>
                </a:rPr>
                <a:t>Resolved?</a:t>
              </a:r>
            </a:p>
          </p:txBody>
        </p:sp>
      </p:grpSp>
      <p:graphicFrame>
        <p:nvGraphicFramePr>
          <p:cNvPr id="5634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226299"/>
              </p:ext>
            </p:extLst>
          </p:nvPr>
        </p:nvGraphicFramePr>
        <p:xfrm>
          <a:off x="1676400" y="3970339"/>
          <a:ext cx="4114800" cy="968375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8375">
                <a:tc>
                  <a:txBody>
                    <a:bodyPr/>
                    <a:lstStyle>
                      <a:lvl1pPr marL="533400" indent="-5334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1pPr>
                      <a:lvl2pPr marL="10033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2pPr>
                      <a:lvl3pPr marL="13462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3pPr>
                      <a:lvl4pPr marL="17018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4pPr>
                      <a:lvl5pPr marL="20447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5pPr>
                      <a:lvl6pPr marL="25019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6pPr>
                      <a:lvl7pPr marL="29591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7pPr>
                      <a:lvl8pPr marL="34163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8pPr>
                      <a:lvl9pPr marL="38735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  <a:tab pos="825500" algn="l"/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825500" algn="l"/>
                          <a:tab pos="825500" algn="l"/>
                          <a:tab pos="8255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  <a:sym typeface="Tahoma" charset="0"/>
                        </a:rPr>
                        <a:t>Treat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Times" charset="0"/>
                        <a:cs typeface="Times" charset="0"/>
                        <a:sym typeface="Book Antiqua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825500" algn="l"/>
                          <a:tab pos="825500" algn="l"/>
                          <a:tab pos="8255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  <a:sym typeface="Tahoma" charset="0"/>
                        </a:rPr>
                        <a:t>- Double dose x 4-8 weeks or consider investigation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2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2546350" y="5257801"/>
            <a:ext cx="1619250" cy="911225"/>
            <a:chOff x="0" y="0"/>
            <a:chExt cx="1020" cy="574"/>
          </a:xfrm>
        </p:grpSpPr>
        <p:sp>
          <p:nvSpPr>
            <p:cNvPr id="56354" name="AutoShape 34"/>
            <p:cNvSpPr>
              <a:spLocks/>
            </p:cNvSpPr>
            <p:nvPr/>
          </p:nvSpPr>
          <p:spPr bwMode="auto">
            <a:xfrm>
              <a:off x="0" y="0"/>
              <a:ext cx="1020" cy="574"/>
            </a:xfrm>
            <a:prstGeom prst="diamond">
              <a:avLst/>
            </a:prstGeom>
            <a:solidFill>
              <a:srgbClr val="93296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55" name="Rectangle 35"/>
            <p:cNvSpPr>
              <a:spLocks/>
            </p:cNvSpPr>
            <p:nvPr/>
          </p:nvSpPr>
          <p:spPr bwMode="auto">
            <a:xfrm>
              <a:off x="180" y="108"/>
              <a:ext cx="659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600">
                  <a:latin typeface="Arial" charset="0"/>
                  <a:ea typeface="Arial" charset="0"/>
                  <a:cs typeface="Arial" charset="0"/>
                  <a:sym typeface="Arial" charset="0"/>
                </a:rPr>
                <a:t>Symptoms</a:t>
              </a:r>
              <a:endParaRPr lang="en-US" altLang="en-US" sz="28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600">
                  <a:latin typeface="Arial" charset="0"/>
                  <a:ea typeface="Arial" charset="0"/>
                  <a:cs typeface="Arial" charset="0"/>
                  <a:sym typeface="Arial" charset="0"/>
                </a:rPr>
                <a:t>resolved?</a:t>
              </a:r>
            </a:p>
          </p:txBody>
        </p:sp>
      </p:grpSp>
      <p:graphicFrame>
        <p:nvGraphicFramePr>
          <p:cNvPr id="56356" name="Group 36"/>
          <p:cNvGraphicFramePr>
            <a:graphicFrameLocks noGrp="1"/>
          </p:cNvGraphicFramePr>
          <p:nvPr/>
        </p:nvGraphicFramePr>
        <p:xfrm>
          <a:off x="2743200" y="6394451"/>
          <a:ext cx="1219200" cy="334963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1pPr>
                      <a:lvl2pPr marL="10033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2pPr>
                      <a:lvl3pPr marL="13462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3pPr>
                      <a:lvl4pPr marL="17018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4pPr>
                      <a:lvl5pPr marL="2044700" indent="-444500" algn="l">
                        <a:spcBef>
                          <a:spcPts val="3300"/>
                        </a:spcBef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5pPr>
                      <a:lvl6pPr marL="25019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6pPr>
                      <a:lvl7pPr marL="29591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7pPr>
                      <a:lvl8pPr marL="34163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8pPr>
                      <a:lvl9pPr marL="3873500" indent="-444500" fontAlgn="base">
                        <a:spcBef>
                          <a:spcPts val="3300"/>
                        </a:spcBef>
                        <a:spcAft>
                          <a:spcPct val="0"/>
                        </a:spcAft>
                        <a:buSzPct val="171000"/>
                        <a:buFont typeface="Gill Sans" charset="0"/>
                        <a:tabLst>
                          <a:tab pos="8255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825500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ahoma" charset="0"/>
                          <a:cs typeface="Tahoma" charset="0"/>
                          <a:sym typeface="Tahoma" charset="0"/>
                        </a:rPr>
                        <a:t>Investigate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2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362" name="Rectangle 42"/>
          <p:cNvSpPr>
            <a:spLocks/>
          </p:cNvSpPr>
          <p:nvPr/>
        </p:nvSpPr>
        <p:spPr bwMode="auto">
          <a:xfrm>
            <a:off x="6996113" y="5440363"/>
            <a:ext cx="3225800" cy="596900"/>
          </a:xfrm>
          <a:prstGeom prst="rect">
            <a:avLst/>
          </a:prstGeom>
          <a:solidFill>
            <a:srgbClr val="93296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altLang="en-US" sz="1600">
                <a:ea typeface="Gill Sans" charset="0"/>
                <a:cs typeface="Gill Sans" charset="0"/>
              </a:rPr>
              <a:t>Stop therapy (if symptoms recur, </a:t>
            </a:r>
            <a:endParaRPr lang="en-US" altLang="en-US" sz="2800">
              <a:ea typeface="Gill Sans" charset="0"/>
              <a:cs typeface="Gill Sans" charset="0"/>
            </a:endParaRPr>
          </a:p>
          <a:p>
            <a:pPr algn="ctr">
              <a:lnSpc>
                <a:spcPct val="80000"/>
              </a:lnSpc>
              <a:spcBef>
                <a:spcPts val="375"/>
              </a:spcBef>
            </a:pPr>
            <a:r>
              <a:rPr lang="en-US" altLang="en-US" sz="1600">
                <a:ea typeface="Gill Sans" charset="0"/>
                <a:cs typeface="Gill Sans" charset="0"/>
              </a:rPr>
              <a:t>repeat original therapy)</a:t>
            </a:r>
          </a:p>
        </p:txBody>
      </p:sp>
      <p:sp>
        <p:nvSpPr>
          <p:cNvPr id="56363" name="Rectangle 43"/>
          <p:cNvSpPr>
            <a:spLocks/>
          </p:cNvSpPr>
          <p:nvPr/>
        </p:nvSpPr>
        <p:spPr bwMode="auto">
          <a:xfrm>
            <a:off x="3574678" y="3652839"/>
            <a:ext cx="405559" cy="249299"/>
          </a:xfrm>
          <a:prstGeom prst="rect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600">
                <a:ea typeface="Gill Sans" charset="0"/>
                <a:cs typeface="Gill Sans" charset="0"/>
              </a:rPr>
              <a:t>NO</a:t>
            </a:r>
          </a:p>
        </p:txBody>
      </p:sp>
      <p:sp>
        <p:nvSpPr>
          <p:cNvPr id="56364" name="Rectangle 44"/>
          <p:cNvSpPr>
            <a:spLocks/>
          </p:cNvSpPr>
          <p:nvPr/>
        </p:nvSpPr>
        <p:spPr bwMode="auto">
          <a:xfrm>
            <a:off x="4731635" y="2824164"/>
            <a:ext cx="637995" cy="378565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2800"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56365" name="Rectangle 45"/>
          <p:cNvSpPr>
            <a:spLocks/>
          </p:cNvSpPr>
          <p:nvPr/>
        </p:nvSpPr>
        <p:spPr bwMode="auto">
          <a:xfrm>
            <a:off x="3574678" y="6086476"/>
            <a:ext cx="405559" cy="249299"/>
          </a:xfrm>
          <a:prstGeom prst="rect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600">
                <a:ea typeface="Gill Sans" charset="0"/>
                <a:cs typeface="Gill Sans" charset="0"/>
              </a:rPr>
              <a:t>NO</a:t>
            </a:r>
          </a:p>
        </p:txBody>
      </p:sp>
      <p:sp>
        <p:nvSpPr>
          <p:cNvPr id="56366" name="Line 46"/>
          <p:cNvSpPr>
            <a:spLocks noChangeShapeType="1"/>
          </p:cNvSpPr>
          <p:nvPr/>
        </p:nvSpPr>
        <p:spPr bwMode="auto">
          <a:xfrm>
            <a:off x="4191000" y="3276600"/>
            <a:ext cx="4572000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67" name="Line 47"/>
          <p:cNvSpPr>
            <a:spLocks noChangeShapeType="1"/>
          </p:cNvSpPr>
          <p:nvPr/>
        </p:nvSpPr>
        <p:spPr bwMode="auto">
          <a:xfrm>
            <a:off x="8763000" y="3276600"/>
            <a:ext cx="0" cy="213360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68" name="Line 48"/>
          <p:cNvSpPr>
            <a:spLocks noChangeShapeType="1"/>
          </p:cNvSpPr>
          <p:nvPr/>
        </p:nvSpPr>
        <p:spPr bwMode="auto">
          <a:xfrm>
            <a:off x="4191000" y="5715000"/>
            <a:ext cx="2743200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69" name="Rectangle 49"/>
          <p:cNvSpPr>
            <a:spLocks/>
          </p:cNvSpPr>
          <p:nvPr/>
        </p:nvSpPr>
        <p:spPr bwMode="auto">
          <a:xfrm>
            <a:off x="4731635" y="5338764"/>
            <a:ext cx="637995" cy="378565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2800"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27" name="TextBox 26"/>
          <p:cNvSpPr txBox="1"/>
          <p:nvPr/>
        </p:nvSpPr>
        <p:spPr>
          <a:xfrm rot="10800000" flipV="1">
            <a:off x="6210300" y="6220130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>
                <a:solidFill>
                  <a:schemeClr val="bg1"/>
                </a:solidFill>
              </a:rPr>
              <a:t>van </a:t>
            </a:r>
            <a:r>
              <a:rPr lang="en-US" b="1" i="1" err="1">
                <a:solidFill>
                  <a:schemeClr val="bg1"/>
                </a:solidFill>
              </a:rPr>
              <a:t>Zanten</a:t>
            </a:r>
            <a:r>
              <a:rPr lang="en-US" b="1" i="1">
                <a:solidFill>
                  <a:schemeClr val="bg1"/>
                </a:solidFill>
              </a:rPr>
              <a:t> et al. </a:t>
            </a:r>
            <a:r>
              <a:rPr lang="sk-SK" b="1" i="1">
                <a:solidFill>
                  <a:schemeClr val="bg1"/>
                </a:solidFill>
              </a:rPr>
              <a:t>CMAJ. 2000 </a:t>
            </a:r>
            <a:r>
              <a:rPr lang="sk-SK" b="1" i="1" err="1">
                <a:solidFill>
                  <a:schemeClr val="bg1"/>
                </a:solidFill>
              </a:rPr>
              <a:t>Jun</a:t>
            </a:r>
            <a:r>
              <a:rPr lang="sk-SK" b="1" i="1">
                <a:solidFill>
                  <a:schemeClr val="bg1"/>
                </a:solidFill>
              </a:rPr>
              <a:t> 13;162(12 </a:t>
            </a:r>
            <a:r>
              <a:rPr lang="sk-SK" b="1" i="1" err="1">
                <a:solidFill>
                  <a:schemeClr val="bg1"/>
                </a:solidFill>
              </a:rPr>
              <a:t>Suppl</a:t>
            </a:r>
            <a:r>
              <a:rPr lang="sk-SK" b="1" i="1">
                <a:solidFill>
                  <a:schemeClr val="bg1"/>
                </a:solidFill>
              </a:rPr>
              <a:t>):S3-23.</a:t>
            </a:r>
            <a:endParaRPr lang="en-US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68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Line 1"/>
          <p:cNvSpPr>
            <a:spLocks noChangeShapeType="1"/>
          </p:cNvSpPr>
          <p:nvPr/>
        </p:nvSpPr>
        <p:spPr bwMode="auto">
          <a:xfrm>
            <a:off x="5332413" y="5378451"/>
            <a:ext cx="0" cy="493713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5334000" y="3971925"/>
            <a:ext cx="0" cy="30480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5334000" y="2457450"/>
            <a:ext cx="0" cy="30480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5334000" y="268288"/>
            <a:ext cx="0" cy="493712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5334000" y="1193800"/>
            <a:ext cx="0" cy="30480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398" name="Group 6"/>
          <p:cNvGrpSpPr>
            <a:grpSpLocks/>
          </p:cNvGrpSpPr>
          <p:nvPr/>
        </p:nvGrpSpPr>
        <p:grpSpPr bwMode="auto">
          <a:xfrm>
            <a:off x="4565651" y="2781300"/>
            <a:ext cx="1535113" cy="1214438"/>
            <a:chOff x="0" y="0"/>
            <a:chExt cx="967" cy="765"/>
          </a:xfrm>
        </p:grpSpPr>
        <p:sp>
          <p:nvSpPr>
            <p:cNvPr id="59399" name="AutoShape 7"/>
            <p:cNvSpPr>
              <a:spLocks/>
            </p:cNvSpPr>
            <p:nvPr/>
          </p:nvSpPr>
          <p:spPr bwMode="auto">
            <a:xfrm>
              <a:off x="0" y="0"/>
              <a:ext cx="967" cy="765"/>
            </a:xfrm>
            <a:prstGeom prst="diamond">
              <a:avLst/>
            </a:prstGeom>
            <a:solidFill>
              <a:srgbClr val="FFFF00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00" name="Rectangle 8"/>
            <p:cNvSpPr>
              <a:spLocks/>
            </p:cNvSpPr>
            <p:nvPr/>
          </p:nvSpPr>
          <p:spPr bwMode="auto">
            <a:xfrm>
              <a:off x="79" y="86"/>
              <a:ext cx="808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(C)</a:t>
              </a:r>
              <a:endParaRPr lang="en-US" altLang="en-US" sz="28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400" b="1" i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NSAID and/or </a:t>
              </a:r>
              <a:endParaRPr lang="en-US" altLang="en-US" sz="28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400" b="1" i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Regular ASA</a:t>
              </a:r>
              <a:endParaRPr lang="en-US" altLang="en-US" sz="28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400" b="1" i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Use?</a:t>
              </a:r>
            </a:p>
          </p:txBody>
        </p:sp>
      </p:grpSp>
      <p:grpSp>
        <p:nvGrpSpPr>
          <p:cNvPr id="59401" name="Group 9"/>
          <p:cNvGrpSpPr>
            <a:grpSpLocks/>
          </p:cNvGrpSpPr>
          <p:nvPr/>
        </p:nvGrpSpPr>
        <p:grpSpPr bwMode="auto">
          <a:xfrm>
            <a:off x="4371975" y="4294189"/>
            <a:ext cx="1919288" cy="1214437"/>
            <a:chOff x="0" y="0"/>
            <a:chExt cx="1209" cy="764"/>
          </a:xfrm>
        </p:grpSpPr>
        <p:sp>
          <p:nvSpPr>
            <p:cNvPr id="59402" name="AutoShape 10"/>
            <p:cNvSpPr>
              <a:spLocks/>
            </p:cNvSpPr>
            <p:nvPr/>
          </p:nvSpPr>
          <p:spPr bwMode="auto">
            <a:xfrm>
              <a:off x="0" y="0"/>
              <a:ext cx="1209" cy="764"/>
            </a:xfrm>
            <a:prstGeom prst="diamond">
              <a:avLst/>
            </a:prstGeom>
            <a:solidFill>
              <a:srgbClr val="FFFF00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03" name="Rectangle 11"/>
            <p:cNvSpPr>
              <a:spLocks/>
            </p:cNvSpPr>
            <p:nvPr/>
          </p:nvSpPr>
          <p:spPr bwMode="auto">
            <a:xfrm>
              <a:off x="121" y="145"/>
              <a:ext cx="965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algn="ctr"/>
              <a:r>
                <a:rPr lang="en-US" altLang="en-US" sz="1100" b="1" i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(D)</a:t>
              </a:r>
              <a:endParaRPr lang="en-US" altLang="en-US" sz="28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100" b="1" i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Is dominant symptom</a:t>
              </a:r>
              <a:endParaRPr lang="en-US" altLang="en-US" sz="28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100" b="1" i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heartburn and/or</a:t>
              </a:r>
              <a:endParaRPr lang="en-US" altLang="en-US" sz="2800">
                <a:ea typeface="Gill Sans" charset="0"/>
                <a:cs typeface="Gill Sans" charset="0"/>
              </a:endParaRPr>
            </a:p>
            <a:p>
              <a:pPr algn="ctr"/>
              <a:r>
                <a:rPr lang="en-US" altLang="en-US" sz="1100" b="1" i="1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Regurgitation ?</a:t>
              </a:r>
            </a:p>
          </p:txBody>
        </p:sp>
      </p:grp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6448426" y="1052513"/>
            <a:ext cx="493713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6324601" y="2133600"/>
            <a:ext cx="665163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6" name="Rectangle 14"/>
          <p:cNvSpPr>
            <a:spLocks/>
          </p:cNvSpPr>
          <p:nvPr/>
        </p:nvSpPr>
        <p:spPr bwMode="auto">
          <a:xfrm>
            <a:off x="7094538" y="3175000"/>
            <a:ext cx="2286000" cy="457200"/>
          </a:xfrm>
          <a:prstGeom prst="rect">
            <a:avLst/>
          </a:prstGeom>
          <a:solidFill>
            <a:srgbClr val="C9C2D1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69676D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NSAID Management</a:t>
            </a:r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7094538" y="4670425"/>
            <a:ext cx="1663700" cy="469900"/>
          </a:xfrm>
          <a:prstGeom prst="rect">
            <a:avLst/>
          </a:prstGeom>
          <a:solidFill>
            <a:srgbClr val="C9C2D1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69676D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Treat as reflux</a:t>
            </a:r>
          </a:p>
        </p:txBody>
      </p:sp>
      <p:sp>
        <p:nvSpPr>
          <p:cNvPr id="59408" name="Rectangle 16"/>
          <p:cNvSpPr>
            <a:spLocks/>
          </p:cNvSpPr>
          <p:nvPr/>
        </p:nvSpPr>
        <p:spPr bwMode="auto">
          <a:xfrm>
            <a:off x="7094538" y="6075363"/>
            <a:ext cx="2273300" cy="457200"/>
          </a:xfrm>
          <a:prstGeom prst="rect">
            <a:avLst/>
          </a:prstGeom>
          <a:solidFill>
            <a:srgbClr val="C9C2D1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69676D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Treat as HP positive</a:t>
            </a:r>
          </a:p>
        </p:txBody>
      </p:sp>
      <p:sp>
        <p:nvSpPr>
          <p:cNvPr id="59409" name="Rectangle 17"/>
          <p:cNvSpPr>
            <a:spLocks/>
          </p:cNvSpPr>
          <p:nvPr/>
        </p:nvSpPr>
        <p:spPr bwMode="auto">
          <a:xfrm>
            <a:off x="5607444" y="1282700"/>
            <a:ext cx="246862" cy="184666"/>
          </a:xfrm>
          <a:prstGeom prst="rect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ea typeface="Gill Sans" charset="0"/>
                <a:cs typeface="Gill Sans" charset="0"/>
              </a:rPr>
              <a:t>No</a:t>
            </a:r>
          </a:p>
        </p:txBody>
      </p:sp>
      <p:sp>
        <p:nvSpPr>
          <p:cNvPr id="59410" name="Rectangle 18"/>
          <p:cNvSpPr>
            <a:spLocks/>
          </p:cNvSpPr>
          <p:nvPr/>
        </p:nvSpPr>
        <p:spPr bwMode="auto">
          <a:xfrm>
            <a:off x="5676330" y="2674938"/>
            <a:ext cx="282129" cy="184666"/>
          </a:xfrm>
          <a:prstGeom prst="rect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ea typeface="Gill Sans" charset="0"/>
                <a:cs typeface="Gill Sans" charset="0"/>
              </a:rPr>
              <a:t>NO</a:t>
            </a:r>
          </a:p>
        </p:txBody>
      </p:sp>
      <p:sp>
        <p:nvSpPr>
          <p:cNvPr id="59411" name="Rectangle 19"/>
          <p:cNvSpPr>
            <a:spLocks/>
          </p:cNvSpPr>
          <p:nvPr/>
        </p:nvSpPr>
        <p:spPr bwMode="auto">
          <a:xfrm>
            <a:off x="5489005" y="4038600"/>
            <a:ext cx="282129" cy="184666"/>
          </a:xfrm>
          <a:prstGeom prst="rect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ea typeface="Gill Sans" charset="0"/>
                <a:cs typeface="Gill Sans" charset="0"/>
              </a:rPr>
              <a:t>NO</a:t>
            </a:r>
          </a:p>
        </p:txBody>
      </p:sp>
      <p:sp>
        <p:nvSpPr>
          <p:cNvPr id="59412" name="Rectangle 20"/>
          <p:cNvSpPr>
            <a:spLocks/>
          </p:cNvSpPr>
          <p:nvPr/>
        </p:nvSpPr>
        <p:spPr bwMode="auto">
          <a:xfrm>
            <a:off x="5489005" y="5565775"/>
            <a:ext cx="282129" cy="184666"/>
          </a:xfrm>
          <a:prstGeom prst="rect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ea typeface="Gill Sans" charset="0"/>
                <a:cs typeface="Gill Sans" charset="0"/>
              </a:rPr>
              <a:t>NO</a:t>
            </a:r>
          </a:p>
        </p:txBody>
      </p:sp>
      <p:sp>
        <p:nvSpPr>
          <p:cNvPr id="59413" name="Rectangle 21"/>
          <p:cNvSpPr>
            <a:spLocks/>
          </p:cNvSpPr>
          <p:nvPr/>
        </p:nvSpPr>
        <p:spPr bwMode="auto">
          <a:xfrm>
            <a:off x="6434384" y="782638"/>
            <a:ext cx="277320" cy="184666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solidFill>
                  <a:srgbClr val="000000"/>
                </a:solidFill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59414" name="Rectangle 22"/>
          <p:cNvSpPr>
            <a:spLocks/>
          </p:cNvSpPr>
          <p:nvPr/>
        </p:nvSpPr>
        <p:spPr bwMode="auto">
          <a:xfrm>
            <a:off x="6447084" y="1862138"/>
            <a:ext cx="277320" cy="184666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solidFill>
                  <a:srgbClr val="000000"/>
                </a:solidFill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59415" name="Rectangle 23"/>
          <p:cNvSpPr>
            <a:spLocks/>
          </p:cNvSpPr>
          <p:nvPr/>
        </p:nvSpPr>
        <p:spPr bwMode="auto">
          <a:xfrm>
            <a:off x="6434384" y="3124200"/>
            <a:ext cx="277320" cy="184666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solidFill>
                  <a:srgbClr val="000000"/>
                </a:solidFill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59416" name="Rectangle 24"/>
          <p:cNvSpPr>
            <a:spLocks/>
          </p:cNvSpPr>
          <p:nvPr/>
        </p:nvSpPr>
        <p:spPr bwMode="auto">
          <a:xfrm>
            <a:off x="6474073" y="4648200"/>
            <a:ext cx="277319" cy="184666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solidFill>
                  <a:srgbClr val="000000"/>
                </a:solidFill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59417" name="Rectangle 25"/>
          <p:cNvSpPr>
            <a:spLocks/>
          </p:cNvSpPr>
          <p:nvPr/>
        </p:nvSpPr>
        <p:spPr bwMode="auto">
          <a:xfrm>
            <a:off x="6464548" y="6019800"/>
            <a:ext cx="277319" cy="184666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1000">
                <a:solidFill>
                  <a:srgbClr val="000000"/>
                </a:solidFill>
                <a:ea typeface="Gill Sans" charset="0"/>
                <a:cs typeface="Gill Sans" charset="0"/>
              </a:rPr>
              <a:t>YES</a:t>
            </a:r>
          </a:p>
        </p:txBody>
      </p:sp>
      <p:sp>
        <p:nvSpPr>
          <p:cNvPr id="59418" name="Rectangle 26"/>
          <p:cNvSpPr>
            <a:spLocks/>
          </p:cNvSpPr>
          <p:nvPr/>
        </p:nvSpPr>
        <p:spPr bwMode="auto">
          <a:xfrm>
            <a:off x="2209800" y="2362200"/>
            <a:ext cx="1231900" cy="393700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000">
                <a:solidFill>
                  <a:srgbClr val="000000"/>
                </a:solidFill>
                <a:ea typeface="Gill Sans" charset="0"/>
                <a:cs typeface="Gill Sans" charset="0"/>
              </a:rPr>
              <a:t>First Visit</a:t>
            </a:r>
          </a:p>
        </p:txBody>
      </p:sp>
      <p:sp>
        <p:nvSpPr>
          <p:cNvPr id="59419" name="Rectangle 27"/>
          <p:cNvSpPr>
            <a:spLocks/>
          </p:cNvSpPr>
          <p:nvPr/>
        </p:nvSpPr>
        <p:spPr bwMode="auto">
          <a:xfrm>
            <a:off x="4343400" y="781050"/>
            <a:ext cx="1993900" cy="520700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713"/>
              </a:spcBef>
            </a:pPr>
            <a:r>
              <a:rPr lang="en-US" altLang="en-US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(A)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80000"/>
              </a:lnSpc>
              <a:spcBef>
                <a:spcPts val="713"/>
              </a:spcBef>
            </a:pPr>
            <a:r>
              <a:rPr lang="en-US" altLang="en-US" b="1" i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Other possible causes ?</a:t>
            </a:r>
          </a:p>
        </p:txBody>
      </p:sp>
      <p:sp>
        <p:nvSpPr>
          <p:cNvPr id="59420" name="Rectangle 28"/>
          <p:cNvSpPr>
            <a:spLocks/>
          </p:cNvSpPr>
          <p:nvPr/>
        </p:nvSpPr>
        <p:spPr bwMode="auto">
          <a:xfrm>
            <a:off x="7018338" y="152400"/>
            <a:ext cx="2374900" cy="16510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Consider :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Cardiac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Hepatobiliary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Medication-induced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Dietary indiscretion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- Other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838"/>
              </a:spcBef>
            </a:pPr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Treat as appropriate</a:t>
            </a:r>
          </a:p>
        </p:txBody>
      </p:sp>
      <p:sp>
        <p:nvSpPr>
          <p:cNvPr id="59421" name="Rectangle 29"/>
          <p:cNvSpPr>
            <a:spLocks/>
          </p:cNvSpPr>
          <p:nvPr/>
        </p:nvSpPr>
        <p:spPr bwMode="auto">
          <a:xfrm>
            <a:off x="3352800" y="76200"/>
            <a:ext cx="3365500" cy="355600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075"/>
              </a:spcBef>
            </a:pPr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Uninvestigated Dyspepsia</a:t>
            </a:r>
          </a:p>
        </p:txBody>
      </p:sp>
      <p:sp>
        <p:nvSpPr>
          <p:cNvPr id="59422" name="Rectangle 30"/>
          <p:cNvSpPr>
            <a:spLocks/>
          </p:cNvSpPr>
          <p:nvPr/>
        </p:nvSpPr>
        <p:spPr bwMode="auto">
          <a:xfrm>
            <a:off x="7018338" y="1905000"/>
            <a:ext cx="2374900" cy="508000"/>
          </a:xfrm>
          <a:prstGeom prst="rect">
            <a:avLst/>
          </a:prstGeom>
          <a:solidFill>
            <a:srgbClr val="00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 charset="0"/>
                <a:cs typeface="Gill Sans" charset="0"/>
              </a:rPr>
              <a:t>Investigate</a:t>
            </a:r>
            <a:endParaRPr lang="en-US" altLang="en-US" sz="2800">
              <a:ea typeface="Gill Sans" charset="0"/>
              <a:cs typeface="Gill Sans" charset="0"/>
            </a:endParaRPr>
          </a:p>
          <a:p>
            <a:pPr algn="ctr"/>
            <a:r>
              <a:rPr lang="en-US" alt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Gill Sans" charset="0"/>
                <a:cs typeface="Gill Sans" charset="0"/>
              </a:rPr>
              <a:t>(endoscopy recommended)</a:t>
            </a:r>
          </a:p>
        </p:txBody>
      </p:sp>
      <p:sp>
        <p:nvSpPr>
          <p:cNvPr id="59423" name="Rectangle 31"/>
          <p:cNvSpPr>
            <a:spLocks/>
          </p:cNvSpPr>
          <p:nvPr/>
        </p:nvSpPr>
        <p:spPr bwMode="auto">
          <a:xfrm>
            <a:off x="4495800" y="1514475"/>
            <a:ext cx="1612900" cy="1003300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(B)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 i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Age &gt;60 or alarm features?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 Vomiting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 Bleeding anemia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 Abdominal mass/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    unexplained weight loss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60000"/>
              </a:lnSpc>
              <a:spcBef>
                <a:spcPts val="475"/>
              </a:spcBef>
            </a:pPr>
            <a:r>
              <a:rPr lang="en-US" altLang="en-US" sz="8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 Dysphagia </a:t>
            </a:r>
          </a:p>
        </p:txBody>
      </p:sp>
      <p:sp>
        <p:nvSpPr>
          <p:cNvPr id="59424" name="Rectangle 32"/>
          <p:cNvSpPr>
            <a:spLocks/>
          </p:cNvSpPr>
          <p:nvPr/>
        </p:nvSpPr>
        <p:spPr bwMode="auto">
          <a:xfrm>
            <a:off x="4724400" y="5889625"/>
            <a:ext cx="1536700" cy="927100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713"/>
              </a:spcBef>
            </a:pPr>
            <a:r>
              <a:rPr lang="en-US" altLang="en-US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(E)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70000"/>
              </a:lnSpc>
              <a:spcBef>
                <a:spcPts val="713"/>
              </a:spcBef>
            </a:pPr>
            <a:r>
              <a:rPr lang="en-US" altLang="en-US" b="1" i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Hp test positive?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70000"/>
              </a:lnSpc>
              <a:spcBef>
                <a:spcPts val="713"/>
              </a:spcBef>
            </a:pPr>
            <a:r>
              <a:rPr lang="en-US" altLang="en-US" b="1" i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1. UBT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  <a:ea typeface="Gill Sans" charset="0"/>
              <a:cs typeface="Gill Sans" charset="0"/>
            </a:endParaRPr>
          </a:p>
          <a:p>
            <a:pPr algn="ctr">
              <a:lnSpc>
                <a:spcPct val="70000"/>
              </a:lnSpc>
              <a:spcBef>
                <a:spcPts val="713"/>
              </a:spcBef>
            </a:pPr>
            <a:r>
              <a:rPr lang="en-US" altLang="en-US" b="1" i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2. Serology</a:t>
            </a:r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>
            <a:off x="6332539" y="3390900"/>
            <a:ext cx="663575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26" name="Line 34"/>
          <p:cNvSpPr>
            <a:spLocks noChangeShapeType="1"/>
          </p:cNvSpPr>
          <p:nvPr/>
        </p:nvSpPr>
        <p:spPr bwMode="auto">
          <a:xfrm>
            <a:off x="6370639" y="6299200"/>
            <a:ext cx="663575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27" name="Line 35"/>
          <p:cNvSpPr>
            <a:spLocks noChangeShapeType="1"/>
          </p:cNvSpPr>
          <p:nvPr/>
        </p:nvSpPr>
        <p:spPr bwMode="auto">
          <a:xfrm>
            <a:off x="6375401" y="4902200"/>
            <a:ext cx="665163" cy="0"/>
          </a:xfrm>
          <a:prstGeom prst="line">
            <a:avLst/>
          </a:prstGeom>
          <a:noFill/>
          <a:ln w="9525" cap="flat">
            <a:solidFill>
              <a:srgbClr val="66FF66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16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dyspepsia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One or more of the following:</a:t>
            </a:r>
          </a:p>
          <a:p>
            <a:pPr lvl="1"/>
            <a:r>
              <a:rPr lang="en-US"/>
              <a:t>Epigastric pain</a:t>
            </a:r>
          </a:p>
          <a:p>
            <a:pPr lvl="1"/>
            <a:r>
              <a:rPr lang="en-US"/>
              <a:t>Epigastric burning</a:t>
            </a:r>
          </a:p>
          <a:p>
            <a:pPr lvl="1"/>
            <a:r>
              <a:rPr lang="en-US"/>
              <a:t>Post-prandial fullness</a:t>
            </a:r>
          </a:p>
          <a:p>
            <a:pPr lvl="1"/>
            <a:r>
              <a:rPr lang="en-US"/>
              <a:t>Early satiation</a:t>
            </a:r>
          </a:p>
          <a:p>
            <a:pPr marL="0" indent="0">
              <a:buNone/>
            </a:pPr>
            <a:r>
              <a:rPr lang="en-US"/>
              <a:t>AND</a:t>
            </a:r>
          </a:p>
          <a:p>
            <a:r>
              <a:rPr lang="en-US"/>
              <a:t>No evidence of structural disease (including at upper endoscopy) that is likely to explain symptoms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2501900"/>
            <a:ext cx="4305300" cy="1002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5600700" y="6262853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err="1">
                <a:solidFill>
                  <a:schemeClr val="bg1"/>
                </a:solidFill>
              </a:rPr>
              <a:t>Stanghellini</a:t>
            </a:r>
            <a:r>
              <a:rPr lang="en-US" b="1" i="1">
                <a:solidFill>
                  <a:schemeClr val="bg1"/>
                </a:solidFill>
              </a:rPr>
              <a:t> et al, </a:t>
            </a:r>
            <a:r>
              <a:rPr lang="pt-BR" b="1" i="1" err="1">
                <a:solidFill>
                  <a:schemeClr val="bg1"/>
                </a:solidFill>
              </a:rPr>
              <a:t>Gastroenterology</a:t>
            </a:r>
            <a:r>
              <a:rPr lang="pt-BR" b="1" i="1">
                <a:solidFill>
                  <a:schemeClr val="bg1"/>
                </a:solidFill>
              </a:rPr>
              <a:t>. 2016 May;150(6):1380-92.</a:t>
            </a:r>
            <a:r>
              <a:rPr lang="en-US" b="1" i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020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Fd</a:t>
            </a:r>
            <a:r>
              <a:rPr lang="en-US"/>
              <a:t> subtypes: epigastric pain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1 of the following symptoms at least 1 day a week:</a:t>
            </a:r>
          </a:p>
          <a:p>
            <a:pPr lvl="1"/>
            <a:r>
              <a:rPr lang="en-US" sz="2000"/>
              <a:t>Epigastric pain (severe enough to impact on usual activities) </a:t>
            </a:r>
          </a:p>
          <a:p>
            <a:r>
              <a:rPr lang="en-US" sz="2400"/>
              <a:t>AND/OR</a:t>
            </a:r>
          </a:p>
          <a:p>
            <a:pPr lvl="1"/>
            <a:r>
              <a:rPr lang="en-US" sz="2000"/>
              <a:t>Epigastric burning (severe enough to impact on usual activities) </a:t>
            </a:r>
          </a:p>
          <a:p>
            <a:r>
              <a:rPr lang="en-US" sz="2400"/>
              <a:t>No evidence of organic, systemic, or metabolic disease that is likely to explain the symptoms on routine investigations (including at upper endoscopy)</a:t>
            </a: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600700" y="6262853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err="1">
                <a:solidFill>
                  <a:schemeClr val="bg1"/>
                </a:solidFill>
              </a:rPr>
              <a:t>Stanghellini</a:t>
            </a:r>
            <a:r>
              <a:rPr lang="en-US" b="1" i="1">
                <a:solidFill>
                  <a:schemeClr val="bg1"/>
                </a:solidFill>
              </a:rPr>
              <a:t> et al, </a:t>
            </a:r>
            <a:r>
              <a:rPr lang="pt-BR" b="1" i="1" err="1">
                <a:solidFill>
                  <a:schemeClr val="bg1"/>
                </a:solidFill>
              </a:rPr>
              <a:t>Gastroenterology</a:t>
            </a:r>
            <a:r>
              <a:rPr lang="pt-BR" b="1" i="1">
                <a:solidFill>
                  <a:schemeClr val="bg1"/>
                </a:solidFill>
              </a:rPr>
              <a:t>. 2016 May;150(6):1380-92.</a:t>
            </a:r>
            <a:r>
              <a:rPr lang="en-US" b="1" i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2505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Fd</a:t>
            </a:r>
            <a:r>
              <a:rPr lang="en-US"/>
              <a:t> subtypes: Post-prandial distress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/>
              <a:t>One or both of the following at least 3 days per week: </a:t>
            </a:r>
          </a:p>
          <a:p>
            <a:pPr lvl="1"/>
            <a:r>
              <a:rPr lang="en-US" sz="2000"/>
              <a:t>Postprandial fullness (severe enough to impact on usual activities) </a:t>
            </a:r>
          </a:p>
          <a:p>
            <a:pPr lvl="1"/>
            <a:r>
              <a:rPr lang="en-US" sz="2000"/>
              <a:t>Early satiation (severe enough to prevent finishing a regular-size meal) </a:t>
            </a:r>
          </a:p>
          <a:p>
            <a:r>
              <a:rPr lang="en-US" sz="2400"/>
              <a:t>No evidence of organic, systemic, or metabolic disease that is likely to explain the symptoms on routine investigations (including at upper endoscopy)</a:t>
            </a:r>
          </a:p>
          <a:p>
            <a:r>
              <a:rPr lang="en-US" sz="2400"/>
              <a:t>Postprandial epigastric pain or burning, epigastric bloating, excessive belching, and nausea can also be present </a:t>
            </a:r>
          </a:p>
          <a:p>
            <a:pPr lvl="2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600700" y="6262853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err="1">
                <a:solidFill>
                  <a:schemeClr val="bg1"/>
                </a:solidFill>
              </a:rPr>
              <a:t>Stanghellini</a:t>
            </a:r>
            <a:r>
              <a:rPr lang="en-US" b="1" i="1">
                <a:solidFill>
                  <a:schemeClr val="bg1"/>
                </a:solidFill>
              </a:rPr>
              <a:t> et al, </a:t>
            </a:r>
            <a:r>
              <a:rPr lang="pt-BR" b="1" i="1" err="1">
                <a:solidFill>
                  <a:schemeClr val="bg1"/>
                </a:solidFill>
              </a:rPr>
              <a:t>Gastroenterology</a:t>
            </a:r>
            <a:r>
              <a:rPr lang="pt-BR" b="1" i="1">
                <a:solidFill>
                  <a:schemeClr val="bg1"/>
                </a:solidFill>
              </a:rPr>
              <a:t>. 2016 May;150(6):1380-92.</a:t>
            </a:r>
            <a:r>
              <a:rPr lang="en-US" b="1" i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95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Dyspepsia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16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DD8EE8C-A9C8-8140-83ED-2A9AEA385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2" cy="685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52E38A-7ED8-9D4A-AE32-5A12C7F01DB6}"/>
              </a:ext>
            </a:extLst>
          </p:cNvPr>
          <p:cNvCxnSpPr>
            <a:cxnSpLocks/>
          </p:cNvCxnSpPr>
          <p:nvPr/>
        </p:nvCxnSpPr>
        <p:spPr>
          <a:xfrm flipH="1">
            <a:off x="8674894" y="3125009"/>
            <a:ext cx="14851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27E956-17BD-BB47-BFCB-B42A9A9262F7}"/>
              </a:ext>
            </a:extLst>
          </p:cNvPr>
          <p:cNvCxnSpPr>
            <a:cxnSpLocks/>
          </p:cNvCxnSpPr>
          <p:nvPr/>
        </p:nvCxnSpPr>
        <p:spPr>
          <a:xfrm flipH="1">
            <a:off x="8674894" y="3755365"/>
            <a:ext cx="14851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C330F3A-1309-3245-9672-32F43CB16869}"/>
              </a:ext>
            </a:extLst>
          </p:cNvPr>
          <p:cNvCxnSpPr>
            <a:cxnSpLocks/>
          </p:cNvCxnSpPr>
          <p:nvPr/>
        </p:nvCxnSpPr>
        <p:spPr>
          <a:xfrm flipH="1">
            <a:off x="8674894" y="4547607"/>
            <a:ext cx="148510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3670D28-4549-2347-A51D-A92F3733AB6D}"/>
              </a:ext>
            </a:extLst>
          </p:cNvPr>
          <p:cNvSpPr txBox="1"/>
          <p:nvPr/>
        </p:nvSpPr>
        <p:spPr>
          <a:xfrm>
            <a:off x="10171479" y="2863399"/>
            <a:ext cx="20312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/>
              <a:t>Standard once daily dose x 8 weeks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97B3A3-B76D-7A45-ADB2-EE8D68E00BAD}"/>
              </a:ext>
            </a:extLst>
          </p:cNvPr>
          <p:cNvSpPr txBox="1"/>
          <p:nvPr/>
        </p:nvSpPr>
        <p:spPr>
          <a:xfrm>
            <a:off x="10171479" y="3627700"/>
            <a:ext cx="16102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/>
              <a:t>Consider EGD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BD80C8-3616-364C-B265-4484C3A4232C}"/>
              </a:ext>
            </a:extLst>
          </p:cNvPr>
          <p:cNvSpPr txBox="1"/>
          <p:nvPr/>
        </p:nvSpPr>
        <p:spPr>
          <a:xfrm>
            <a:off x="10160002" y="4393719"/>
            <a:ext cx="20312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/>
              <a:t>TCA &gt; SSRI &gt; prokinetic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78A419-9C6A-5445-9FF8-C4811A3C5228}"/>
              </a:ext>
            </a:extLst>
          </p:cNvPr>
          <p:cNvSpPr txBox="1"/>
          <p:nvPr/>
        </p:nvSpPr>
        <p:spPr>
          <a:xfrm rot="10800000" flipV="1">
            <a:off x="0" y="6211669"/>
            <a:ext cx="582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/>
              <a:t>Am J Gastroenterol advance online publication, 20 June 2017; doi:10.1038/ajg.2017.154 </a:t>
            </a:r>
          </a:p>
        </p:txBody>
      </p:sp>
    </p:spTree>
    <p:extLst>
      <p:ext uri="{BB962C8B-B14F-4D97-AF65-F5344CB8AC3E}">
        <p14:creationId xmlns:p14="http://schemas.microsoft.com/office/powerpoint/2010/main" val="268090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Irritable bowel syndrome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8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279400"/>
            <a:ext cx="85725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39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1150"/>
            <a:ext cx="88392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41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Rome iv criteria for </a:t>
            </a:r>
            <a:r>
              <a:rPr lang="en-US" err="1"/>
              <a:t>ibs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62" y="1853754"/>
            <a:ext cx="8254908" cy="4123177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6299200" y="6262854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Lacy B et al, </a:t>
            </a:r>
            <a:r>
              <a:rPr lang="pt-BR" b="1" i="1" err="1">
                <a:solidFill>
                  <a:schemeClr val="bg1"/>
                </a:solidFill>
              </a:rPr>
              <a:t>Gastroenterology</a:t>
            </a:r>
            <a:r>
              <a:rPr lang="pt-BR" b="1" i="1">
                <a:solidFill>
                  <a:schemeClr val="bg1"/>
                </a:solidFill>
              </a:rPr>
              <a:t>. 2016 May;150(6):1380-92</a:t>
            </a:r>
            <a:r>
              <a:rPr lang="en-US" b="1" i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9327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IBS subtypes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IBS-C: Irritable bowel syndrome with predominant constipation</a:t>
            </a:r>
          </a:p>
          <a:p>
            <a:r>
              <a:rPr lang="en-US" sz="2400"/>
              <a:t>IBS-D: Irritable bowel syndrome with predominant diarrhea</a:t>
            </a:r>
          </a:p>
          <a:p>
            <a:r>
              <a:rPr lang="en-US" sz="2400"/>
              <a:t>IBS-M: Irritable bowel syndrome with predominant irregular bowel habits (mixed diarrhea and constipation)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2400" b="1"/>
              <a:t>REMEMBER TO WRITE IBS NOT IBD!!</a:t>
            </a:r>
          </a:p>
        </p:txBody>
      </p:sp>
    </p:spTree>
    <p:extLst>
      <p:ext uri="{BB962C8B-B14F-4D97-AF65-F5344CB8AC3E}">
        <p14:creationId xmlns:p14="http://schemas.microsoft.com/office/powerpoint/2010/main" val="1605528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2F37C0-F8FD-7C43-B13E-3848BE1FA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088" y="633412"/>
            <a:ext cx="8690080" cy="52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91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A2932A-260B-2048-B1A3-2DE36A324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0"/>
            <a:ext cx="10153650" cy="2826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AA218-BF62-E74C-9F96-8BEF91C3D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768663"/>
            <a:ext cx="6132500" cy="1263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AF6191-3B4A-3940-8D6F-4D212E55C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750" y="5979436"/>
            <a:ext cx="5956300" cy="52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7248A8-E82F-F84A-AAB3-B7D5A253F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750" y="4425225"/>
            <a:ext cx="5956300" cy="155421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822F326E-06C8-DA4D-9EDE-05CF5CB15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4424041"/>
            <a:ext cx="16129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27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Alarm signs for </a:t>
            </a:r>
            <a:r>
              <a:rPr lang="en-US" err="1"/>
              <a:t>ibs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7209821" cy="3450613"/>
          </a:xfrm>
        </p:spPr>
        <p:txBody>
          <a:bodyPr>
            <a:normAutofit lnSpcReduction="10000"/>
          </a:bodyPr>
          <a:lstStyle/>
          <a:p>
            <a:r>
              <a:rPr lang="en-US" sz="2400"/>
              <a:t>Unintentional weight loss (&gt; 5 % in 3 months)</a:t>
            </a:r>
          </a:p>
          <a:p>
            <a:r>
              <a:rPr lang="en-US" sz="2400"/>
              <a:t>Blood in stools not caused by hemorrhoids or anal fissures</a:t>
            </a:r>
          </a:p>
          <a:p>
            <a:r>
              <a:rPr lang="en-US" sz="2400"/>
              <a:t>Abnormal labs: anemia, low albumin, liver tests, elevated CRP,  ESR or fecal calprotectin</a:t>
            </a:r>
          </a:p>
          <a:p>
            <a:r>
              <a:rPr lang="en-US" sz="2400"/>
              <a:t>Family history of IBD, GI cancer or celiac disease</a:t>
            </a:r>
          </a:p>
          <a:p>
            <a:r>
              <a:rPr lang="en-US" sz="2400"/>
              <a:t>Age &gt; 45 years</a:t>
            </a:r>
          </a:p>
        </p:txBody>
      </p:sp>
    </p:spTree>
    <p:extLst>
      <p:ext uri="{BB962C8B-B14F-4D97-AF65-F5344CB8AC3E}">
        <p14:creationId xmlns:p14="http://schemas.microsoft.com/office/powerpoint/2010/main" val="1511638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372C-D800-9D41-B7E7-AB52AC80DF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3812" y="247650"/>
            <a:ext cx="9604375" cy="1049338"/>
          </a:xfrm>
        </p:spPr>
        <p:txBody>
          <a:bodyPr/>
          <a:lstStyle/>
          <a:p>
            <a:pPr algn="ctr"/>
            <a:r>
              <a:rPr lang="en-US"/>
              <a:t>RED FLAG INDEX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771C33-F4D8-D446-99A9-B993A6F3D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30" y="992188"/>
            <a:ext cx="5774220" cy="5415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6C643-C2A3-4D47-B63F-41156048648B}"/>
              </a:ext>
            </a:extLst>
          </p:cNvPr>
          <p:cNvSpPr txBox="1"/>
          <p:nvPr/>
        </p:nvSpPr>
        <p:spPr>
          <a:xfrm>
            <a:off x="7491412" y="2130103"/>
            <a:ext cx="3224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/>
              <a:t>Red flag index ≥ 8 points associated with 94% sensitivity and specificity for CD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04A1B4-9277-E84A-AFDE-82D245F0CCF0}"/>
              </a:ext>
            </a:extLst>
          </p:cNvPr>
          <p:cNvSpPr txBox="1"/>
          <p:nvPr/>
        </p:nvSpPr>
        <p:spPr>
          <a:xfrm rot="10800000" flipV="1">
            <a:off x="3443287" y="6428165"/>
            <a:ext cx="905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err="1">
                <a:solidFill>
                  <a:schemeClr val="bg1"/>
                </a:solidFill>
              </a:rPr>
              <a:t>Danese</a:t>
            </a:r>
            <a:r>
              <a:rPr lang="en-US" b="1" i="1">
                <a:solidFill>
                  <a:schemeClr val="bg1"/>
                </a:solidFill>
              </a:rPr>
              <a:t> S Journal of Crohn's and Colitis, Volume 9, Issue 8, August 2015, Pages 601–606,</a:t>
            </a:r>
          </a:p>
        </p:txBody>
      </p:sp>
    </p:spTree>
    <p:extLst>
      <p:ext uri="{BB962C8B-B14F-4D97-AF65-F5344CB8AC3E}">
        <p14:creationId xmlns:p14="http://schemas.microsoft.com/office/powerpoint/2010/main" val="125984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Etymology: two ancient Greek words</a:t>
            </a:r>
          </a:p>
          <a:p>
            <a:pPr lvl="1"/>
            <a:r>
              <a:rPr lang="en-US" err="1"/>
              <a:t>dys</a:t>
            </a:r>
            <a:r>
              <a:rPr lang="en-US"/>
              <a:t> (bad, abnormal, difficult, impaired)</a:t>
            </a:r>
          </a:p>
          <a:p>
            <a:pPr lvl="1"/>
            <a:r>
              <a:rPr lang="en-US" err="1"/>
              <a:t>pepsis</a:t>
            </a:r>
            <a:r>
              <a:rPr lang="en-US"/>
              <a:t> (digestion)</a:t>
            </a:r>
          </a:p>
          <a:p>
            <a:r>
              <a:rPr lang="en-US"/>
              <a:t>NOT a diagnosis but a symptom complex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94" y="2015732"/>
            <a:ext cx="224116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49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9960" y="432904"/>
            <a:ext cx="9604375" cy="524668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Biopsychosocial conceptual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23" y="1252040"/>
            <a:ext cx="8003447" cy="4432300"/>
          </a:xfrm>
        </p:spPr>
      </p:pic>
      <p:sp>
        <p:nvSpPr>
          <p:cNvPr id="3" name="TextBox 2"/>
          <p:cNvSpPr txBox="1"/>
          <p:nvPr/>
        </p:nvSpPr>
        <p:spPr>
          <a:xfrm>
            <a:off x="6118089" y="6211669"/>
            <a:ext cx="60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err="1">
                <a:solidFill>
                  <a:srgbClr val="FFFFFF"/>
                </a:solidFill>
              </a:rPr>
              <a:t>Drossman</a:t>
            </a:r>
            <a:r>
              <a:rPr lang="en-US" b="1" i="1">
                <a:solidFill>
                  <a:srgbClr val="FFFFFF"/>
                </a:solidFill>
              </a:rPr>
              <a:t> DA et al. Gastroenterology 2002;123:2108-2131 </a:t>
            </a:r>
          </a:p>
        </p:txBody>
      </p:sp>
    </p:spTree>
    <p:extLst>
      <p:ext uri="{BB962C8B-B14F-4D97-AF65-F5344CB8AC3E}">
        <p14:creationId xmlns:p14="http://schemas.microsoft.com/office/powerpoint/2010/main" val="1889309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Recommended baseline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Complete blood count (CBC)</a:t>
            </a:r>
          </a:p>
          <a:p>
            <a:r>
              <a:rPr lang="en-US" sz="2800"/>
              <a:t>Erythrocyte sedimentation rate (ESR)</a:t>
            </a:r>
          </a:p>
          <a:p>
            <a:r>
              <a:rPr lang="en-US" sz="2800"/>
              <a:t>C-reactive protein (CRP) </a:t>
            </a:r>
          </a:p>
          <a:p>
            <a:r>
              <a:rPr lang="en-US" sz="2800"/>
              <a:t>Antibody testing for celiac disease (endomysial antibodies [EMA] or tissue transglutaminase [TTG]). </a:t>
            </a:r>
          </a:p>
          <a:p>
            <a:r>
              <a:rPr lang="en-US" sz="2800" err="1"/>
              <a:t>Faecal</a:t>
            </a:r>
            <a:r>
              <a:rPr lang="en-US" sz="2800"/>
              <a:t> calprotectin (esp. in IBS-D)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729788" y="6262853"/>
            <a:ext cx="251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NICE CG61 April 2017</a:t>
            </a:r>
          </a:p>
        </p:txBody>
      </p:sp>
    </p:spTree>
    <p:extLst>
      <p:ext uri="{BB962C8B-B14F-4D97-AF65-F5344CB8AC3E}">
        <p14:creationId xmlns:p14="http://schemas.microsoft.com/office/powerpoint/2010/main" val="603001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Unecessary</a:t>
            </a:r>
            <a:r>
              <a:rPr lang="en-US"/>
              <a:t>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Abdominal ultrasound</a:t>
            </a:r>
          </a:p>
          <a:p>
            <a:r>
              <a:rPr lang="en-US"/>
              <a:t>Flexible sigmoidoscopy or colonoscopy</a:t>
            </a:r>
          </a:p>
          <a:p>
            <a:r>
              <a:rPr lang="en-US"/>
              <a:t>Barium enema</a:t>
            </a:r>
          </a:p>
          <a:p>
            <a:r>
              <a:rPr lang="en-US"/>
              <a:t>Thyroid function test</a:t>
            </a:r>
          </a:p>
          <a:p>
            <a:r>
              <a:rPr lang="en-US" err="1"/>
              <a:t>Faecal</a:t>
            </a:r>
            <a:r>
              <a:rPr lang="en-US"/>
              <a:t> ova and parasite test</a:t>
            </a:r>
          </a:p>
          <a:p>
            <a:r>
              <a:rPr lang="en-US" err="1"/>
              <a:t>Faecal</a:t>
            </a:r>
            <a:r>
              <a:rPr lang="en-US"/>
              <a:t> occult blood </a:t>
            </a:r>
          </a:p>
          <a:p>
            <a:r>
              <a:rPr lang="en-US"/>
              <a:t>Hydrogen breath test (for lactose intolerance and bacterial overgrowth)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867900" y="6262853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NICE CG61 Feb 2008</a:t>
            </a:r>
          </a:p>
        </p:txBody>
      </p:sp>
    </p:spTree>
    <p:extLst>
      <p:ext uri="{BB962C8B-B14F-4D97-AF65-F5344CB8AC3E}">
        <p14:creationId xmlns:p14="http://schemas.microsoft.com/office/powerpoint/2010/main" val="425543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Management: dietary and lifestyle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81381"/>
            <a:ext cx="9603275" cy="4102546"/>
          </a:xfrm>
        </p:spPr>
        <p:txBody>
          <a:bodyPr>
            <a:normAutofit lnSpcReduction="10000"/>
          </a:bodyPr>
          <a:lstStyle/>
          <a:p>
            <a:r>
              <a:rPr lang="en-US"/>
              <a:t>Assess the physical activity levels of people with IBS, ideally using the General Practice Physical Activity Questionnaire (GPPAQ), if low should encourage to increase.</a:t>
            </a:r>
          </a:p>
          <a:p>
            <a:r>
              <a:rPr lang="en-US"/>
              <a:t>General dietary advice</a:t>
            </a:r>
          </a:p>
          <a:p>
            <a:pPr lvl="1"/>
            <a:r>
              <a:rPr lang="en-US"/>
              <a:t>Regular meals and take time to eat.</a:t>
            </a:r>
          </a:p>
          <a:p>
            <a:pPr lvl="1"/>
            <a:r>
              <a:rPr lang="en-US"/>
              <a:t>Avoid missing meals or leaving long gaps between eating. </a:t>
            </a:r>
          </a:p>
          <a:p>
            <a:pPr lvl="1"/>
            <a:r>
              <a:rPr lang="en-US"/>
              <a:t>Drink at least 8 cups of water per day, especially water or other non-caffeinated drinks, for example herbal teas. </a:t>
            </a:r>
          </a:p>
          <a:p>
            <a:pPr lvl="1"/>
            <a:r>
              <a:rPr lang="en-US"/>
              <a:t>Restrict tea and coffee to 3 cups per day. </a:t>
            </a:r>
          </a:p>
          <a:p>
            <a:pPr lvl="1"/>
            <a:r>
              <a:rPr lang="en-US"/>
              <a:t>Reduce intake of alcohol and fizzy drinks. </a:t>
            </a:r>
          </a:p>
          <a:p>
            <a:pPr lvl="1"/>
            <a:r>
              <a:rPr lang="en-US"/>
              <a:t>People with </a:t>
            </a:r>
            <a:r>
              <a:rPr lang="en-US" err="1"/>
              <a:t>diarrhoea</a:t>
            </a:r>
            <a:r>
              <a:rPr lang="en-US"/>
              <a:t> should avoid sorbitol, an artificial sweetener found in sugar-free sweets (including chewing gum) and drinks, and in some diabetic and slimming products. </a:t>
            </a:r>
          </a:p>
        </p:txBody>
      </p:sp>
    </p:spTree>
    <p:extLst>
      <p:ext uri="{BB962C8B-B14F-4D97-AF65-F5344CB8AC3E}">
        <p14:creationId xmlns:p14="http://schemas.microsoft.com/office/powerpoint/2010/main" val="1140302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Management: dietary and lifestyle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err="1"/>
              <a:t>Fibre</a:t>
            </a:r>
            <a:endParaRPr lang="en-US" sz="2800"/>
          </a:p>
          <a:p>
            <a:pPr lvl="1"/>
            <a:r>
              <a:rPr lang="en-US" sz="2400"/>
              <a:t>Review the </a:t>
            </a:r>
            <a:r>
              <a:rPr lang="en-US" sz="2400" err="1"/>
              <a:t>fibre</a:t>
            </a:r>
            <a:r>
              <a:rPr lang="en-US" sz="2400"/>
              <a:t> intake of people with IBS, adjusting it while monitoring the effect on symptoms. </a:t>
            </a:r>
          </a:p>
          <a:p>
            <a:pPr lvl="1"/>
            <a:r>
              <a:rPr lang="en-US" sz="2400"/>
              <a:t>People with IBS should be discouraged from eating insoluble </a:t>
            </a:r>
            <a:r>
              <a:rPr lang="en-US" sz="2400" err="1"/>
              <a:t>fibre</a:t>
            </a:r>
            <a:r>
              <a:rPr lang="en-US" sz="2400"/>
              <a:t> (for example, bran).</a:t>
            </a:r>
          </a:p>
          <a:p>
            <a:pPr lvl="1"/>
            <a:r>
              <a:rPr lang="en-US" sz="2400"/>
              <a:t>If an increase in dietary </a:t>
            </a:r>
            <a:r>
              <a:rPr lang="en-US" sz="2400" err="1"/>
              <a:t>fibre</a:t>
            </a:r>
            <a:r>
              <a:rPr lang="en-US" sz="2400"/>
              <a:t> is advised, it should be soluble </a:t>
            </a:r>
            <a:r>
              <a:rPr lang="en-US" sz="2400" err="1"/>
              <a:t>fibre</a:t>
            </a:r>
            <a:r>
              <a:rPr lang="en-US" sz="2400"/>
              <a:t> such as </a:t>
            </a:r>
            <a:r>
              <a:rPr lang="en-US" sz="2400" err="1"/>
              <a:t>ispaghula</a:t>
            </a:r>
            <a:r>
              <a:rPr lang="en-US" sz="2400"/>
              <a:t> powder or foods high in soluble </a:t>
            </a:r>
            <a:r>
              <a:rPr lang="en-US" sz="2400" err="1"/>
              <a:t>fibre</a:t>
            </a:r>
            <a:r>
              <a:rPr lang="en-US" sz="2400"/>
              <a:t> (for example, oats).</a:t>
            </a:r>
          </a:p>
        </p:txBody>
      </p:sp>
    </p:spTree>
    <p:extLst>
      <p:ext uri="{BB962C8B-B14F-4D97-AF65-F5344CB8AC3E}">
        <p14:creationId xmlns:p14="http://schemas.microsoft.com/office/powerpoint/2010/main" val="1969979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Management: dietary and lifestyle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/>
              <a:t>Probiotics: </a:t>
            </a:r>
          </a:p>
          <a:p>
            <a:pPr lvl="1"/>
            <a:r>
              <a:rPr lang="en-US" sz="2200"/>
              <a:t>Modest benefit especially with combination products there is insufficient evidence for any particular species. </a:t>
            </a:r>
          </a:p>
          <a:p>
            <a:pPr lvl="1"/>
            <a:r>
              <a:rPr lang="en-US" sz="2200"/>
              <a:t>If used, should be taken for at least 4 weeks before assessing response</a:t>
            </a:r>
          </a:p>
          <a:p>
            <a:r>
              <a:rPr lang="en-US" sz="2400"/>
              <a:t>If a person's IBS symptoms persist while following general lifestyle and dietary advice, consider single food avoidance and exclusion diets</a:t>
            </a:r>
          </a:p>
          <a:p>
            <a:pPr lvl="1"/>
            <a:r>
              <a:rPr lang="en-US" sz="2000"/>
              <a:t>Low FODMAP [fermentable oligosaccharides, disaccharides, monosaccharides and polyols] diet)</a:t>
            </a:r>
          </a:p>
          <a:p>
            <a:pPr lvl="1"/>
            <a:r>
              <a:rPr lang="en-US" sz="2000"/>
              <a:t>Gluten-free diet for suspected gluten intolerance</a:t>
            </a:r>
          </a:p>
        </p:txBody>
      </p:sp>
    </p:spTree>
    <p:extLst>
      <p:ext uri="{BB962C8B-B14F-4D97-AF65-F5344CB8AC3E}">
        <p14:creationId xmlns:p14="http://schemas.microsoft.com/office/powerpoint/2010/main" val="17473471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Management: pharmacological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Cause smooth-muscle relaxation by either</a:t>
            </a:r>
          </a:p>
          <a:p>
            <a:pPr lvl="1"/>
            <a:r>
              <a:rPr lang="en-US" sz="2000"/>
              <a:t>Direct effect (e.g., </a:t>
            </a:r>
            <a:r>
              <a:rPr lang="en-US" sz="2000" err="1"/>
              <a:t>mebeverine</a:t>
            </a:r>
            <a:r>
              <a:rPr lang="en-US" sz="2000"/>
              <a:t>, </a:t>
            </a:r>
            <a:r>
              <a:rPr lang="en-US" sz="2000" err="1"/>
              <a:t>pinaverium</a:t>
            </a:r>
            <a:r>
              <a:rPr lang="en-US" sz="2000"/>
              <a:t>)</a:t>
            </a:r>
          </a:p>
          <a:p>
            <a:pPr lvl="1"/>
            <a:r>
              <a:rPr lang="en-US" sz="2000"/>
              <a:t>Anticholinergic or antimuscarinic properties (e.g. </a:t>
            </a:r>
            <a:r>
              <a:rPr lang="en-US" sz="2000" err="1"/>
              <a:t>otilonium</a:t>
            </a:r>
            <a:r>
              <a:rPr lang="en-US" sz="2000"/>
              <a:t>)</a:t>
            </a:r>
          </a:p>
          <a:p>
            <a:r>
              <a:rPr lang="en-US" sz="2400"/>
              <a:t>Practical approach</a:t>
            </a:r>
          </a:p>
          <a:p>
            <a:pPr lvl="1"/>
            <a:r>
              <a:rPr lang="en-US" sz="2000"/>
              <a:t>Give 30 min pre-meals as needed for postprandial symptoms</a:t>
            </a:r>
          </a:p>
          <a:p>
            <a:pPr lvl="1"/>
            <a:r>
              <a:rPr lang="en-US" sz="2000"/>
              <a:t>Not optimal choice for chronic or severe abdominal pain</a:t>
            </a:r>
          </a:p>
          <a:p>
            <a:pPr lvl="1"/>
            <a:r>
              <a:rPr lang="en-US" sz="2000"/>
              <a:t>Side effects: Dry mouth, constipation, urinary retention, visual disturbances</a:t>
            </a:r>
          </a:p>
        </p:txBody>
      </p:sp>
    </p:spTree>
    <p:extLst>
      <p:ext uri="{BB962C8B-B14F-4D97-AF65-F5344CB8AC3E}">
        <p14:creationId xmlns:p14="http://schemas.microsoft.com/office/powerpoint/2010/main" val="1576520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Management: pharmacological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20000"/>
          </a:bodyPr>
          <a:lstStyle/>
          <a:p>
            <a:r>
              <a:rPr lang="en-US" sz="2800"/>
              <a:t>Antispasmodics available in Kuwait</a:t>
            </a:r>
          </a:p>
          <a:p>
            <a:pPr lvl="1"/>
            <a:r>
              <a:rPr lang="en-US" sz="2400"/>
              <a:t>Mebeverine (</a:t>
            </a:r>
            <a:r>
              <a:rPr lang="en-US" sz="2400" err="1"/>
              <a:t>Duspatalin</a:t>
            </a:r>
            <a:r>
              <a:rPr lang="en-US" sz="2400"/>
              <a:t> and </a:t>
            </a:r>
            <a:r>
              <a:rPr lang="en-US" sz="2400" err="1"/>
              <a:t>Duspatalin</a:t>
            </a:r>
            <a:r>
              <a:rPr lang="en-US" sz="2400"/>
              <a:t> R</a:t>
            </a:r>
            <a:r>
              <a:rPr lang="en-US" sz="2400" baseline="30000"/>
              <a:t>TM</a:t>
            </a:r>
            <a:r>
              <a:rPr lang="en-US" sz="2400"/>
              <a:t>)</a:t>
            </a:r>
          </a:p>
          <a:p>
            <a:pPr lvl="2"/>
            <a:r>
              <a:rPr lang="en-US" sz="2200"/>
              <a:t>Dose: One capsule three times daily 20-30 mins before meals (twice daily for long acting preparation)</a:t>
            </a:r>
          </a:p>
          <a:p>
            <a:pPr lvl="1"/>
            <a:r>
              <a:rPr lang="en-US" sz="2400" err="1"/>
              <a:t>Otilonium</a:t>
            </a:r>
            <a:r>
              <a:rPr lang="en-US" sz="2400"/>
              <a:t> (</a:t>
            </a:r>
            <a:r>
              <a:rPr lang="en-US" sz="2400" err="1"/>
              <a:t>Spasmomen</a:t>
            </a:r>
            <a:r>
              <a:rPr lang="en-US" sz="2400" baseline="30000" err="1"/>
              <a:t>TM</a:t>
            </a:r>
            <a:r>
              <a:rPr lang="en-US" sz="2400"/>
              <a:t>)</a:t>
            </a:r>
          </a:p>
          <a:p>
            <a:pPr lvl="2"/>
            <a:r>
              <a:rPr lang="en-US" sz="2200"/>
              <a:t>Dose: 1 tablet twice to three times daily</a:t>
            </a:r>
          </a:p>
          <a:p>
            <a:pPr lvl="1"/>
            <a:r>
              <a:rPr lang="en-US" sz="2400" err="1"/>
              <a:t>Pinavarium</a:t>
            </a:r>
            <a:r>
              <a:rPr lang="en-US" sz="2400"/>
              <a:t> (</a:t>
            </a:r>
            <a:r>
              <a:rPr lang="en-US" sz="2400" err="1"/>
              <a:t>Dicetel</a:t>
            </a:r>
            <a:r>
              <a:rPr lang="en-US" sz="2400" baseline="30000" err="1"/>
              <a:t>TM</a:t>
            </a:r>
            <a:r>
              <a:rPr lang="en-US" sz="2400"/>
              <a:t>)</a:t>
            </a:r>
          </a:p>
          <a:p>
            <a:pPr lvl="2"/>
            <a:r>
              <a:rPr lang="en-US" sz="2200"/>
              <a:t>Dose: 50-100 mg three times daily</a:t>
            </a:r>
          </a:p>
          <a:p>
            <a:pPr lvl="1"/>
            <a:r>
              <a:rPr lang="en-US" sz="2400"/>
              <a:t>Peppermint oil (</a:t>
            </a:r>
            <a:r>
              <a:rPr lang="en-US" sz="2400" err="1"/>
              <a:t>Colpermin</a:t>
            </a:r>
            <a:r>
              <a:rPr lang="en-US" sz="2400" baseline="30000" err="1"/>
              <a:t>TM</a:t>
            </a:r>
            <a:r>
              <a:rPr lang="en-US" sz="2400"/>
              <a:t>)</a:t>
            </a:r>
          </a:p>
          <a:p>
            <a:pPr lvl="2"/>
            <a:r>
              <a:rPr lang="en-US" sz="2200"/>
              <a:t>Dose: 1-2 capsules three times daily </a:t>
            </a:r>
          </a:p>
        </p:txBody>
      </p:sp>
    </p:spTree>
    <p:extLst>
      <p:ext uri="{BB962C8B-B14F-4D97-AF65-F5344CB8AC3E}">
        <p14:creationId xmlns:p14="http://schemas.microsoft.com/office/powerpoint/2010/main" val="1556574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98663" y="295577"/>
            <a:ext cx="9604375" cy="560950"/>
          </a:xfrm>
        </p:spPr>
        <p:txBody>
          <a:bodyPr/>
          <a:lstStyle/>
          <a:p>
            <a:pPr algn="ctr"/>
            <a:r>
              <a:rPr lang="en-US"/>
              <a:t>Antidepressants in </a:t>
            </a:r>
            <a:r>
              <a:rPr lang="en-US" err="1"/>
              <a:t>ibs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977900"/>
            <a:ext cx="8432800" cy="490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2357" y="6322718"/>
            <a:ext cx="801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FFFFFF"/>
                </a:solidFill>
              </a:rPr>
              <a:t>Grover M, </a:t>
            </a:r>
            <a:r>
              <a:rPr lang="en-US" b="1" i="1" err="1">
                <a:solidFill>
                  <a:srgbClr val="FFFFFF"/>
                </a:solidFill>
              </a:rPr>
              <a:t>Drossman</a:t>
            </a:r>
            <a:r>
              <a:rPr lang="en-US" b="1" i="1">
                <a:solidFill>
                  <a:srgbClr val="FFFFFF"/>
                </a:solidFill>
              </a:rPr>
              <a:t> DA. </a:t>
            </a:r>
            <a:r>
              <a:rPr lang="en-US" b="1" i="1" err="1">
                <a:solidFill>
                  <a:srgbClr val="FFFFFF"/>
                </a:solidFill>
              </a:rPr>
              <a:t>Gastrointest</a:t>
            </a:r>
            <a:r>
              <a:rPr lang="en-US" b="1" i="1">
                <a:solidFill>
                  <a:srgbClr val="FFFFFF"/>
                </a:solidFill>
              </a:rPr>
              <a:t> Endoscopy Clin N Am. 2009;19:151-170</a:t>
            </a:r>
            <a:endParaRPr lang="en-US" i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49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7433" y="226130"/>
            <a:ext cx="9604375" cy="51465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Antidepressants: clinical considerations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20" y="1020823"/>
            <a:ext cx="8610600" cy="485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9548" y="6070667"/>
            <a:ext cx="64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>
                <a:solidFill>
                  <a:schemeClr val="bg1"/>
                </a:solidFill>
              </a:rPr>
              <a:t>ACG Task Force on IBS. Am J Gastroenterol. 2009; 104(</a:t>
            </a:r>
            <a:r>
              <a:rPr lang="en-US" sz="1600" b="1" i="1" err="1">
                <a:solidFill>
                  <a:schemeClr val="bg1"/>
                </a:solidFill>
              </a:rPr>
              <a:t>suppl</a:t>
            </a:r>
            <a:r>
              <a:rPr lang="en-US" sz="1600" b="1" i="1">
                <a:solidFill>
                  <a:schemeClr val="bg1"/>
                </a:solidFill>
              </a:rPr>
              <a:t> 1):S1-S35</a:t>
            </a:r>
          </a:p>
          <a:p>
            <a:r>
              <a:rPr lang="en-US" sz="1600" b="1" i="1">
                <a:solidFill>
                  <a:schemeClr val="bg1"/>
                </a:solidFill>
              </a:rPr>
              <a:t>Ford AC, et al. Gut. 2009; 58:367</a:t>
            </a:r>
            <a:br>
              <a:rPr lang="en-US" sz="1600" b="1" i="1">
                <a:solidFill>
                  <a:schemeClr val="bg1"/>
                </a:solidFill>
              </a:rPr>
            </a:br>
            <a:r>
              <a:rPr lang="en-US" sz="1600" b="1" i="1">
                <a:solidFill>
                  <a:schemeClr val="bg1"/>
                </a:solidFill>
              </a:rPr>
              <a:t>Grover M, </a:t>
            </a:r>
            <a:r>
              <a:rPr lang="en-US" sz="1600" b="1" i="1" err="1">
                <a:solidFill>
                  <a:schemeClr val="bg1"/>
                </a:solidFill>
              </a:rPr>
              <a:t>Drossman</a:t>
            </a:r>
            <a:r>
              <a:rPr lang="en-US" sz="1600" b="1" i="1">
                <a:solidFill>
                  <a:schemeClr val="bg1"/>
                </a:solidFill>
              </a:rPr>
              <a:t> A. </a:t>
            </a:r>
            <a:r>
              <a:rPr lang="en-US" sz="1600" b="1" i="1" err="1">
                <a:solidFill>
                  <a:schemeClr val="bg1"/>
                </a:solidFill>
              </a:rPr>
              <a:t>Curr</a:t>
            </a:r>
            <a:r>
              <a:rPr lang="en-US" sz="1600" b="1" i="1">
                <a:solidFill>
                  <a:schemeClr val="bg1"/>
                </a:solidFill>
              </a:rPr>
              <a:t> </a:t>
            </a:r>
            <a:r>
              <a:rPr lang="en-US" sz="1600" b="1" i="1" err="1">
                <a:solidFill>
                  <a:schemeClr val="bg1"/>
                </a:solidFill>
              </a:rPr>
              <a:t>Opin</a:t>
            </a:r>
            <a:r>
              <a:rPr lang="en-US" sz="1600" b="1" i="1">
                <a:solidFill>
                  <a:schemeClr val="bg1"/>
                </a:solidFill>
              </a:rPr>
              <a:t> </a:t>
            </a:r>
            <a:r>
              <a:rPr lang="en-US" sz="1600" b="1" i="1" err="1">
                <a:solidFill>
                  <a:schemeClr val="bg1"/>
                </a:solidFill>
              </a:rPr>
              <a:t>Pharmacol</a:t>
            </a:r>
            <a:r>
              <a:rPr lang="en-US" sz="1600" b="1" i="1">
                <a:solidFill>
                  <a:schemeClr val="bg1"/>
                </a:solidFill>
              </a:rPr>
              <a:t>. 2008; 8:715 </a:t>
            </a:r>
          </a:p>
        </p:txBody>
      </p:sp>
    </p:spTree>
    <p:extLst>
      <p:ext uri="{BB962C8B-B14F-4D97-AF65-F5344CB8AC3E}">
        <p14:creationId xmlns:p14="http://schemas.microsoft.com/office/powerpoint/2010/main" val="31447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Rome IV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One or more of the following:</a:t>
            </a:r>
          </a:p>
          <a:p>
            <a:pPr lvl="1"/>
            <a:r>
              <a:rPr lang="en-US"/>
              <a:t>Epigastric pain</a:t>
            </a:r>
          </a:p>
          <a:p>
            <a:pPr lvl="1"/>
            <a:r>
              <a:rPr lang="en-US"/>
              <a:t>Epigastric burning</a:t>
            </a:r>
          </a:p>
          <a:p>
            <a:pPr lvl="1"/>
            <a:r>
              <a:rPr lang="en-US"/>
              <a:t>Post-prandial fullness</a:t>
            </a:r>
          </a:p>
          <a:p>
            <a:pPr lvl="1"/>
            <a:r>
              <a:rPr lang="en-US"/>
              <a:t>Early satiation</a:t>
            </a:r>
          </a:p>
          <a:p>
            <a:r>
              <a:rPr lang="en-US"/>
              <a:t>It should NOT be called dyspepsia if the predominant symptoms are heartburn or acid regurgitation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600700" y="6262853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err="1">
                <a:solidFill>
                  <a:schemeClr val="bg1"/>
                </a:solidFill>
              </a:rPr>
              <a:t>Stanghellini</a:t>
            </a:r>
            <a:r>
              <a:rPr lang="en-US" b="1" i="1">
                <a:solidFill>
                  <a:schemeClr val="bg1"/>
                </a:solidFill>
              </a:rPr>
              <a:t> et al, </a:t>
            </a:r>
            <a:r>
              <a:rPr lang="pt-BR" b="1" i="1" err="1">
                <a:solidFill>
                  <a:schemeClr val="bg1"/>
                </a:solidFill>
              </a:rPr>
              <a:t>Gastroenterology</a:t>
            </a:r>
            <a:r>
              <a:rPr lang="pt-BR" b="1" i="1">
                <a:solidFill>
                  <a:schemeClr val="bg1"/>
                </a:solidFill>
              </a:rPr>
              <a:t>. 2016 May;150(6):1380-92.</a:t>
            </a:r>
            <a:r>
              <a:rPr lang="en-US" b="1" i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6869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037749"/>
          </a:xfrm>
        </p:spPr>
        <p:txBody>
          <a:bodyPr>
            <a:noAutofit/>
          </a:bodyPr>
          <a:lstStyle/>
          <a:p>
            <a:r>
              <a:rPr lang="en-US"/>
              <a:t>Stress importance adequate fluid and </a:t>
            </a:r>
            <a:r>
              <a:rPr lang="en-US" err="1"/>
              <a:t>fibre</a:t>
            </a:r>
            <a:r>
              <a:rPr lang="en-US"/>
              <a:t> daily intake (may need MORE in the Kuwait summer!)</a:t>
            </a:r>
          </a:p>
          <a:p>
            <a:r>
              <a:rPr lang="en-US"/>
              <a:t>Aim is for 2 SBM/ week and Bristol Stool Form Scale type 4</a:t>
            </a:r>
          </a:p>
          <a:p>
            <a:r>
              <a:rPr lang="en-US"/>
              <a:t>Bulk-forming agents (</a:t>
            </a:r>
            <a:r>
              <a:rPr lang="en-US" err="1"/>
              <a:t>predom</a:t>
            </a:r>
            <a:r>
              <a:rPr lang="en-US"/>
              <a:t>. soluble </a:t>
            </a:r>
            <a:r>
              <a:rPr lang="en-US" err="1"/>
              <a:t>fibre</a:t>
            </a:r>
            <a:r>
              <a:rPr lang="en-US"/>
              <a:t>)</a:t>
            </a:r>
          </a:p>
          <a:p>
            <a:pPr lvl="1"/>
            <a:r>
              <a:rPr lang="en-US" err="1"/>
              <a:t>Sterculia</a:t>
            </a:r>
            <a:r>
              <a:rPr lang="en-US"/>
              <a:t>/</a:t>
            </a:r>
            <a:r>
              <a:rPr lang="en-US" err="1"/>
              <a:t>frangula</a:t>
            </a:r>
            <a:r>
              <a:rPr lang="en-US"/>
              <a:t> (</a:t>
            </a:r>
            <a:r>
              <a:rPr lang="en-US" err="1"/>
              <a:t>Normacol</a:t>
            </a:r>
            <a:r>
              <a:rPr lang="en-US"/>
              <a:t> </a:t>
            </a:r>
            <a:r>
              <a:rPr lang="en-US" err="1"/>
              <a:t>Plus</a:t>
            </a:r>
            <a:r>
              <a:rPr lang="en-US" baseline="30000" err="1"/>
              <a:t>TM</a:t>
            </a:r>
            <a:r>
              <a:rPr lang="en-US"/>
              <a:t>)</a:t>
            </a:r>
          </a:p>
          <a:p>
            <a:pPr lvl="1"/>
            <a:r>
              <a:rPr lang="en-US" strike="sngStrike" err="1"/>
              <a:t>Ispaghula</a:t>
            </a:r>
            <a:r>
              <a:rPr lang="en-US" strike="sngStrike"/>
              <a:t> (</a:t>
            </a:r>
            <a:r>
              <a:rPr lang="en-US" strike="sngStrike" err="1"/>
              <a:t>Fybogel</a:t>
            </a:r>
            <a:r>
              <a:rPr lang="en-US" strike="sngStrike" baseline="30000" err="1"/>
              <a:t>TM</a:t>
            </a:r>
            <a:r>
              <a:rPr lang="en-US" strike="sngStrike"/>
              <a:t>)</a:t>
            </a:r>
          </a:p>
          <a:p>
            <a:pPr lvl="1"/>
            <a:r>
              <a:rPr lang="en-US" strike="sngStrike"/>
              <a:t>Psyllium husk (</a:t>
            </a:r>
            <a:r>
              <a:rPr lang="en-US" strike="sngStrike" err="1"/>
              <a:t>Agiolax</a:t>
            </a:r>
            <a:r>
              <a:rPr lang="en-US" strike="sngStrike" baseline="30000" err="1"/>
              <a:t>TM</a:t>
            </a:r>
            <a:r>
              <a:rPr lang="en-US" strike="sngStrike"/>
              <a:t>/Colon </a:t>
            </a:r>
            <a:r>
              <a:rPr lang="en-US" strike="sngStrike" err="1"/>
              <a:t>Cleanse</a:t>
            </a:r>
            <a:r>
              <a:rPr lang="en-US" strike="sngStrike" baseline="30000" err="1"/>
              <a:t>TM</a:t>
            </a:r>
            <a:r>
              <a:rPr lang="en-US" strike="sngStrike"/>
              <a:t>)</a:t>
            </a:r>
          </a:p>
          <a:p>
            <a:r>
              <a:rPr lang="en-US"/>
              <a:t>Osmotic laxative</a:t>
            </a:r>
          </a:p>
          <a:p>
            <a:pPr lvl="1"/>
            <a:r>
              <a:rPr lang="en-US"/>
              <a:t>PEG-3350 (</a:t>
            </a:r>
            <a:r>
              <a:rPr lang="en-US" err="1"/>
              <a:t>Movicol</a:t>
            </a:r>
            <a:r>
              <a:rPr lang="en-US" baseline="30000" err="1"/>
              <a:t>TM</a:t>
            </a:r>
            <a:r>
              <a:rPr lang="en-US"/>
              <a:t>)</a:t>
            </a:r>
          </a:p>
          <a:p>
            <a:r>
              <a:rPr lang="en-US"/>
              <a:t>AVOID LACTULOSE! (bloating++)</a:t>
            </a:r>
          </a:p>
        </p:txBody>
      </p:sp>
    </p:spTree>
    <p:extLst>
      <p:ext uri="{BB962C8B-B14F-4D97-AF65-F5344CB8AC3E}">
        <p14:creationId xmlns:p14="http://schemas.microsoft.com/office/powerpoint/2010/main" val="21223580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Stimulant laxatives, suppositories and enemas should only be used as rescue treatment and not as mainstay of treatment</a:t>
            </a:r>
          </a:p>
          <a:p>
            <a:r>
              <a:rPr lang="en-US" sz="2800"/>
              <a:t>Others (N/A in Kuwait):</a:t>
            </a:r>
          </a:p>
          <a:p>
            <a:pPr lvl="1"/>
            <a:r>
              <a:rPr lang="en-US" sz="2400"/>
              <a:t>Guanylate Cyclase C agonists (</a:t>
            </a:r>
            <a:r>
              <a:rPr lang="en-US" sz="2400" err="1"/>
              <a:t>linaclotide</a:t>
            </a:r>
            <a:r>
              <a:rPr lang="en-US" sz="2400"/>
              <a:t>)</a:t>
            </a:r>
          </a:p>
          <a:p>
            <a:pPr lvl="1"/>
            <a:r>
              <a:rPr lang="en-US" sz="2400"/>
              <a:t>Chloride channel activators (</a:t>
            </a:r>
            <a:r>
              <a:rPr lang="en-US" sz="2400" err="1"/>
              <a:t>lubiprostone</a:t>
            </a:r>
            <a:r>
              <a:rPr lang="en-US" sz="2400"/>
              <a:t>)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613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Diarrhea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r>
              <a:rPr lang="en-US" err="1"/>
              <a:t>Loperamide</a:t>
            </a:r>
            <a:r>
              <a:rPr lang="en-US"/>
              <a:t> (</a:t>
            </a:r>
            <a:r>
              <a:rPr lang="en-US" err="1"/>
              <a:t>Imodium</a:t>
            </a:r>
            <a:r>
              <a:rPr lang="en-US" baseline="30000" err="1"/>
              <a:t>TM</a:t>
            </a:r>
            <a:r>
              <a:rPr lang="en-US"/>
              <a:t>)</a:t>
            </a:r>
          </a:p>
          <a:p>
            <a:pPr lvl="1"/>
            <a:r>
              <a:rPr lang="en-US"/>
              <a:t>Opioid agonist</a:t>
            </a:r>
          </a:p>
          <a:p>
            <a:pPr lvl="1"/>
            <a:r>
              <a:rPr lang="en-US"/>
              <a:t>2-4 mg PRN, titrate up to 16 mg /day</a:t>
            </a:r>
          </a:p>
          <a:p>
            <a:pPr lvl="1"/>
            <a:r>
              <a:rPr lang="en-US"/>
              <a:t>Avoid continuous use</a:t>
            </a:r>
          </a:p>
          <a:p>
            <a:r>
              <a:rPr lang="en-US"/>
              <a:t>Rifaximin (</a:t>
            </a:r>
            <a:r>
              <a:rPr lang="en-US" err="1"/>
              <a:t>Xifaxan</a:t>
            </a:r>
            <a:r>
              <a:rPr lang="en-US" baseline="30000" err="1"/>
              <a:t>TM</a:t>
            </a:r>
            <a:r>
              <a:rPr lang="en-US"/>
              <a:t>)</a:t>
            </a:r>
          </a:p>
          <a:p>
            <a:pPr lvl="1"/>
            <a:r>
              <a:rPr lang="en-US"/>
              <a:t>Non-absorbable antibiotics</a:t>
            </a:r>
          </a:p>
          <a:p>
            <a:pPr lvl="1"/>
            <a:r>
              <a:rPr lang="en-US"/>
              <a:t>550 mg </a:t>
            </a:r>
            <a:r>
              <a:rPr lang="en-US" err="1"/>
              <a:t>tds</a:t>
            </a:r>
            <a:r>
              <a:rPr lang="en-US"/>
              <a:t> x 14 days</a:t>
            </a:r>
          </a:p>
          <a:p>
            <a:pPr lvl="1"/>
            <a:r>
              <a:rPr lang="en-US"/>
              <a:t>Symptom relief up to 3 months, can repeat courses as needed</a:t>
            </a:r>
          </a:p>
          <a:p>
            <a:r>
              <a:rPr lang="en-US" err="1"/>
              <a:t>Eluxadoline</a:t>
            </a:r>
            <a:r>
              <a:rPr lang="en-US"/>
              <a:t> (N/A in Kuwait)</a:t>
            </a:r>
          </a:p>
          <a:p>
            <a:pPr lvl="1"/>
            <a:r>
              <a:rPr lang="en-US"/>
              <a:t>synthetic opioid receptor modulator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758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Psychological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Should be considered for people with IBS who do not respond to pharmacological treatments after 12 months</a:t>
            </a:r>
          </a:p>
          <a:p>
            <a:pPr lvl="1"/>
            <a:r>
              <a:rPr lang="en-US" sz="2400"/>
              <a:t>i.e. REFRACTORY IBS</a:t>
            </a:r>
          </a:p>
          <a:p>
            <a:r>
              <a:rPr lang="en-US" sz="2800"/>
              <a:t>Best evidence is for CBT, hypnotherapy and multicomponent psychological therapy</a:t>
            </a:r>
          </a:p>
        </p:txBody>
      </p:sp>
    </p:spTree>
    <p:extLst>
      <p:ext uri="{BB962C8B-B14F-4D97-AF65-F5344CB8AC3E}">
        <p14:creationId xmlns:p14="http://schemas.microsoft.com/office/powerpoint/2010/main" val="12829576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Ibs</a:t>
            </a:r>
            <a:r>
              <a:rPr lang="en-US"/>
              <a:t>: 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r>
              <a:rPr lang="en-US" sz="2400"/>
              <a:t>It is NOT malingering</a:t>
            </a:r>
          </a:p>
          <a:p>
            <a:r>
              <a:rPr lang="en-US" sz="2400"/>
              <a:t>Benign clinical course but not so benign life course in some patients</a:t>
            </a:r>
          </a:p>
          <a:p>
            <a:r>
              <a:rPr lang="en-US" sz="2400"/>
              <a:t>Help patients understand that physiologic abnormalities without anatomic disease cause real symptoms </a:t>
            </a:r>
          </a:p>
          <a:p>
            <a:r>
              <a:rPr lang="en-US" sz="2400"/>
              <a:t>Avoid unnecessary and repetitive tests to work up chronic or recurrent abdominal pain </a:t>
            </a:r>
          </a:p>
          <a:p>
            <a:r>
              <a:rPr lang="en-US" sz="2400"/>
              <a:t>Know your alarm signs/red flags and know when to refer</a:t>
            </a:r>
          </a:p>
          <a:p>
            <a:r>
              <a:rPr lang="en-US" sz="2400"/>
              <a:t>Use pharmacotherapy while trying to institute behavioral therapies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7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C0C06D-82C9-5443-8202-BDCF723C8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435100"/>
            <a:ext cx="107950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9F7760-720A-8346-84C9-88603CEFD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85"/>
          <a:stretch/>
        </p:blipFill>
        <p:spPr>
          <a:xfrm>
            <a:off x="1257300" y="4292600"/>
            <a:ext cx="9296400" cy="649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5E6742-7D31-B946-B44F-41886DB49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3263900"/>
            <a:ext cx="11785600" cy="1028700"/>
          </a:xfrm>
          <a:prstGeom prst="rect">
            <a:avLst/>
          </a:prstGeom>
        </p:spPr>
      </p:pic>
      <p:pic>
        <p:nvPicPr>
          <p:cNvPr id="13" name="Picture 12" descr="A red and white sign&#10;&#10;Description automatically generated">
            <a:extLst>
              <a:ext uri="{FF2B5EF4-FFF2-40B4-BE49-F238E27FC236}">
                <a16:creationId xmlns:a16="http://schemas.microsoft.com/office/drawing/2014/main" id="{9C6FCFFF-5881-9E4C-89B2-7284B820B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950" y="127000"/>
            <a:ext cx="6261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6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Acg</a:t>
            </a:r>
            <a:r>
              <a:rPr lang="en-US"/>
              <a:t>/cag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Symptom complex of epigastric pain or discomfort thought to originate in the upper gastrointestinal tract, and it may include any of the following symptoms: </a:t>
            </a:r>
          </a:p>
          <a:p>
            <a:pPr lvl="1"/>
            <a:r>
              <a:rPr lang="en-US"/>
              <a:t>heartburn</a:t>
            </a:r>
          </a:p>
          <a:p>
            <a:pPr lvl="1"/>
            <a:r>
              <a:rPr lang="en-US"/>
              <a:t>acid regurgitation</a:t>
            </a:r>
          </a:p>
          <a:p>
            <a:pPr lvl="1"/>
            <a:r>
              <a:rPr lang="en-US"/>
              <a:t>excessive burping/belching</a:t>
            </a:r>
          </a:p>
          <a:p>
            <a:pPr lvl="1"/>
            <a:r>
              <a:rPr lang="en-US"/>
              <a:t>bloating</a:t>
            </a:r>
          </a:p>
          <a:p>
            <a:pPr lvl="1"/>
            <a:r>
              <a:rPr lang="en-US"/>
              <a:t>nausea</a:t>
            </a:r>
          </a:p>
          <a:p>
            <a:pPr lvl="1"/>
            <a:r>
              <a:rPr lang="en-US"/>
              <a:t>feeling of abnormal or slow digestion</a:t>
            </a:r>
          </a:p>
          <a:p>
            <a:pPr lvl="1"/>
            <a:r>
              <a:rPr lang="en-US"/>
              <a:t>early satiety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6368142" y="6081631"/>
            <a:ext cx="582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>
                <a:solidFill>
                  <a:schemeClr val="bg1"/>
                </a:solidFill>
              </a:rPr>
              <a:t>Am J Gastroenterol advance online publication, 20 June 2017; doi:10.1038/ajg.2017.154 </a:t>
            </a:r>
          </a:p>
        </p:txBody>
      </p:sp>
    </p:spTree>
    <p:extLst>
      <p:ext uri="{BB962C8B-B14F-4D97-AF65-F5344CB8AC3E}">
        <p14:creationId xmlns:p14="http://schemas.microsoft.com/office/powerpoint/2010/main" val="327634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Burden of dyspepsia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Prevalence of dyspepsia : 20-40%</a:t>
            </a:r>
          </a:p>
          <a:p>
            <a:pPr lvl="1"/>
            <a:r>
              <a:rPr lang="en-US"/>
              <a:t>Incidence 1% per year</a:t>
            </a:r>
          </a:p>
          <a:p>
            <a:r>
              <a:rPr lang="en-US"/>
              <a:t>70% of patients with dyspepsia have FD</a:t>
            </a:r>
          </a:p>
          <a:p>
            <a:r>
              <a:rPr lang="en-US"/>
              <a:t>Significant reduction of patients quality of life</a:t>
            </a:r>
          </a:p>
          <a:p>
            <a:r>
              <a:rPr lang="en-US"/>
              <a:t>Significant economic burden to healthcare system</a:t>
            </a:r>
          </a:p>
          <a:p>
            <a:pPr lvl="1"/>
            <a:r>
              <a:rPr lang="en-US"/>
              <a:t>Patients tend to remain symptomatic with 61% using drugs and 43% having gastrointestinal procedures at 1 year, indicating intensive use of medical resources </a:t>
            </a:r>
          </a:p>
          <a:p>
            <a:pPr lvl="1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8496300" y="6120933"/>
            <a:ext cx="369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err="1">
                <a:solidFill>
                  <a:schemeClr val="bg1"/>
                </a:solidFill>
              </a:rPr>
              <a:t>Marwaha</a:t>
            </a:r>
            <a:r>
              <a:rPr lang="en-US" b="1" i="1">
                <a:solidFill>
                  <a:schemeClr val="bg1"/>
                </a:solidFill>
              </a:rPr>
              <a:t> et al. DDW 2009</a:t>
            </a:r>
          </a:p>
          <a:p>
            <a:r>
              <a:rPr lang="en-US" b="1" i="1">
                <a:solidFill>
                  <a:schemeClr val="bg1"/>
                </a:solidFill>
              </a:rPr>
              <a:t>Ford et al. Clin </a:t>
            </a:r>
            <a:r>
              <a:rPr lang="en-US" b="1" i="1" err="1">
                <a:solidFill>
                  <a:schemeClr val="bg1"/>
                </a:solidFill>
              </a:rPr>
              <a:t>Gastr</a:t>
            </a:r>
            <a:r>
              <a:rPr lang="en-US" b="1" i="1">
                <a:solidFill>
                  <a:schemeClr val="bg1"/>
                </a:solidFill>
              </a:rPr>
              <a:t> Hepatol 2010</a:t>
            </a:r>
          </a:p>
        </p:txBody>
      </p:sp>
    </p:spTree>
    <p:extLst>
      <p:ext uri="{BB962C8B-B14F-4D97-AF65-F5344CB8AC3E}">
        <p14:creationId xmlns:p14="http://schemas.microsoft.com/office/powerpoint/2010/main" val="120806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reeform 1"/>
          <p:cNvSpPr>
            <a:spLocks/>
          </p:cNvSpPr>
          <p:nvPr/>
        </p:nvSpPr>
        <p:spPr bwMode="auto">
          <a:xfrm>
            <a:off x="5791783" y="1416050"/>
            <a:ext cx="1844675" cy="2082800"/>
          </a:xfrm>
          <a:custGeom>
            <a:avLst/>
            <a:gdLst>
              <a:gd name="T0" fmla="*/ 36 w 21600"/>
              <a:gd name="T1" fmla="*/ 0 h 21600"/>
              <a:gd name="T2" fmla="*/ 21600 w 21600"/>
              <a:gd name="T3" fmla="*/ 20101 h 21600"/>
              <a:gd name="T4" fmla="*/ 0 w 21600"/>
              <a:gd name="T5" fmla="*/ 21600 h 21600"/>
              <a:gd name="T6" fmla="*/ 36 w 21600"/>
              <a:gd name="T7" fmla="*/ 0 h 21600"/>
              <a:gd name="T8" fmla="*/ 36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36" y="0"/>
                </a:moveTo>
                <a:cubicBezTo>
                  <a:pt x="11398" y="19"/>
                  <a:pt x="20812" y="8794"/>
                  <a:pt x="21600" y="20101"/>
                </a:cubicBezTo>
                <a:lnTo>
                  <a:pt x="0" y="21600"/>
                </a:lnTo>
                <a:lnTo>
                  <a:pt x="36" y="0"/>
                </a:lnTo>
                <a:close/>
                <a:moveTo>
                  <a:pt x="36" y="0"/>
                </a:moveTo>
              </a:path>
            </a:pathLst>
          </a:custGeom>
          <a:gradFill rotWithShape="0">
            <a:gsLst>
              <a:gs pos="0">
                <a:srgbClr val="760000"/>
              </a:gs>
              <a:gs pos="100000">
                <a:srgbClr val="FF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0" name="Freeform 2"/>
          <p:cNvSpPr>
            <a:spLocks/>
          </p:cNvSpPr>
          <p:nvPr/>
        </p:nvSpPr>
        <p:spPr bwMode="auto">
          <a:xfrm>
            <a:off x="5791784" y="3354389"/>
            <a:ext cx="1851025" cy="255587"/>
          </a:xfrm>
          <a:custGeom>
            <a:avLst/>
            <a:gdLst>
              <a:gd name="T0" fmla="*/ 21547 w 21600"/>
              <a:gd name="T1" fmla="*/ 0 h 21600"/>
              <a:gd name="T2" fmla="*/ 21600 w 21600"/>
              <a:gd name="T3" fmla="*/ 12209 h 21600"/>
              <a:gd name="T4" fmla="*/ 21569 w 21600"/>
              <a:gd name="T5" fmla="*/ 21600 h 21600"/>
              <a:gd name="T6" fmla="*/ 0 w 21600"/>
              <a:gd name="T7" fmla="*/ 12209 h 21600"/>
              <a:gd name="T8" fmla="*/ 21547 w 21600"/>
              <a:gd name="T9" fmla="*/ 0 h 21600"/>
              <a:gd name="T10" fmla="*/ 21547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547" y="0"/>
                </a:moveTo>
                <a:cubicBezTo>
                  <a:pt x="21582" y="4056"/>
                  <a:pt x="21600" y="8129"/>
                  <a:pt x="21600" y="12209"/>
                </a:cubicBezTo>
                <a:cubicBezTo>
                  <a:pt x="21600" y="15337"/>
                  <a:pt x="21589" y="18472"/>
                  <a:pt x="21569" y="21600"/>
                </a:cubicBezTo>
                <a:lnTo>
                  <a:pt x="0" y="12209"/>
                </a:lnTo>
                <a:lnTo>
                  <a:pt x="21547" y="0"/>
                </a:lnTo>
                <a:close/>
                <a:moveTo>
                  <a:pt x="21547" y="0"/>
                </a:moveTo>
              </a:path>
            </a:pathLst>
          </a:custGeom>
          <a:gradFill rotWithShape="0">
            <a:gsLst>
              <a:gs pos="0">
                <a:srgbClr val="FF00FF"/>
              </a:gs>
              <a:gs pos="100000">
                <a:srgbClr val="76007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5791784" y="3498850"/>
            <a:ext cx="1846263" cy="2006600"/>
          </a:xfrm>
          <a:custGeom>
            <a:avLst/>
            <a:gdLst>
              <a:gd name="T0" fmla="*/ 21600 w 21600"/>
              <a:gd name="T1" fmla="*/ 1195 h 21600"/>
              <a:gd name="T2" fmla="*/ 5672 w 21600"/>
              <a:gd name="T3" fmla="*/ 21600 h 21600"/>
              <a:gd name="T4" fmla="*/ 0 w 21600"/>
              <a:gd name="T5" fmla="*/ 0 h 21600"/>
              <a:gd name="T6" fmla="*/ 21600 w 21600"/>
              <a:gd name="T7" fmla="*/ 1195 h 21600"/>
              <a:gd name="T8" fmla="*/ 21600 w 21600"/>
              <a:gd name="T9" fmla="*/ 119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1195"/>
                </a:moveTo>
                <a:cubicBezTo>
                  <a:pt x="21101" y="10840"/>
                  <a:pt x="14680" y="19067"/>
                  <a:pt x="5672" y="21600"/>
                </a:cubicBezTo>
                <a:lnTo>
                  <a:pt x="0" y="0"/>
                </a:lnTo>
                <a:lnTo>
                  <a:pt x="21600" y="1195"/>
                </a:lnTo>
                <a:close/>
                <a:moveTo>
                  <a:pt x="21600" y="1195"/>
                </a:moveTo>
              </a:path>
            </a:pathLst>
          </a:cu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4189997" y="3498850"/>
            <a:ext cx="2084387" cy="2082800"/>
          </a:xfrm>
          <a:custGeom>
            <a:avLst/>
            <a:gdLst>
              <a:gd name="T0" fmla="*/ 21600 w 21600"/>
              <a:gd name="T1" fmla="*/ 20843 h 21600"/>
              <a:gd name="T2" fmla="*/ 16575 w 21600"/>
              <a:gd name="T3" fmla="*/ 21600 h 21600"/>
              <a:gd name="T4" fmla="*/ 0 w 21600"/>
              <a:gd name="T5" fmla="*/ 10845 h 21600"/>
              <a:gd name="T6" fmla="*/ 16575 w 21600"/>
              <a:gd name="T7" fmla="*/ 0 h 21600"/>
              <a:gd name="T8" fmla="*/ 21600 w 21600"/>
              <a:gd name="T9" fmla="*/ 20843 h 21600"/>
              <a:gd name="T10" fmla="*/ 21600 w 21600"/>
              <a:gd name="T11" fmla="*/ 2084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21600" y="20843"/>
                </a:moveTo>
                <a:cubicBezTo>
                  <a:pt x="19962" y="21345"/>
                  <a:pt x="18272" y="21599"/>
                  <a:pt x="16575" y="21600"/>
                </a:cubicBezTo>
                <a:cubicBezTo>
                  <a:pt x="9744" y="21600"/>
                  <a:pt x="3430" y="17502"/>
                  <a:pt x="0" y="10845"/>
                </a:cubicBezTo>
                <a:lnTo>
                  <a:pt x="16575" y="0"/>
                </a:lnTo>
                <a:lnTo>
                  <a:pt x="21600" y="20843"/>
                </a:lnTo>
                <a:close/>
                <a:moveTo>
                  <a:pt x="21600" y="20843"/>
                </a:moveTo>
              </a:path>
            </a:pathLst>
          </a:cu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3939171" y="1414463"/>
            <a:ext cx="1852612" cy="3128962"/>
          </a:xfrm>
          <a:custGeom>
            <a:avLst/>
            <a:gdLst>
              <a:gd name="T0" fmla="*/ 2914 w 21600"/>
              <a:gd name="T1" fmla="*/ 21600 h 21600"/>
              <a:gd name="T2" fmla="*/ 0 w 21600"/>
              <a:gd name="T3" fmla="*/ 14380 h 21600"/>
              <a:gd name="T4" fmla="*/ 21564 w 21600"/>
              <a:gd name="T5" fmla="*/ 1 h 21600"/>
              <a:gd name="T6" fmla="*/ 21600 w 21600"/>
              <a:gd name="T7" fmla="*/ 1 h 21600"/>
              <a:gd name="T8" fmla="*/ 21564 w 21600"/>
              <a:gd name="T9" fmla="*/ 14380 h 21600"/>
              <a:gd name="T10" fmla="*/ 2914 w 21600"/>
              <a:gd name="T11" fmla="*/ 21600 h 21600"/>
              <a:gd name="T12" fmla="*/ 2914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914" y="21600"/>
                </a:moveTo>
                <a:cubicBezTo>
                  <a:pt x="1005" y="19406"/>
                  <a:pt x="0" y="16916"/>
                  <a:pt x="0" y="14380"/>
                </a:cubicBezTo>
                <a:cubicBezTo>
                  <a:pt x="0" y="6438"/>
                  <a:pt x="9654" y="1"/>
                  <a:pt x="21564" y="1"/>
                </a:cubicBezTo>
                <a:cubicBezTo>
                  <a:pt x="21576" y="0"/>
                  <a:pt x="21588" y="1"/>
                  <a:pt x="21600" y="1"/>
                </a:cubicBezTo>
                <a:lnTo>
                  <a:pt x="21564" y="14380"/>
                </a:lnTo>
                <a:lnTo>
                  <a:pt x="2914" y="21600"/>
                </a:lnTo>
                <a:close/>
                <a:moveTo>
                  <a:pt x="2914" y="21600"/>
                </a:moveTo>
              </a:path>
            </a:pathLst>
          </a:custGeom>
          <a:gradFill rotWithShape="0">
            <a:gsLst>
              <a:gs pos="0">
                <a:srgbClr val="EAEAEA"/>
              </a:gs>
              <a:gs pos="100000">
                <a:srgbClr val="6C6C6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3033465" y="1931988"/>
            <a:ext cx="107080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/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Normal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1635033" y="4878388"/>
            <a:ext cx="269625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/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Gastritis/</a:t>
            </a:r>
            <a:r>
              <a:rPr lang="en-US" altLang="en-US" sz="240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duodenitis</a:t>
            </a:r>
            <a:endParaRPr lang="en-US" altLang="en-US" sz="24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7243702" y="1627188"/>
            <a:ext cx="259526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Reflux esophagitis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7783681" y="3201988"/>
            <a:ext cx="107080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Cancer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7333830" y="4662488"/>
            <a:ext cx="283410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Peptic ulcer disease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4622128" y="2655888"/>
            <a:ext cx="95058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/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33.6%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6168353" y="2363788"/>
            <a:ext cx="95058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/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23.9%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7183730" y="3240088"/>
            <a:ext cx="52257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/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2%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225503" y="4078288"/>
            <a:ext cx="95058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/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19.9%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4960266" y="4383088"/>
            <a:ext cx="95058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/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Arial" charset="0"/>
                <a:cs typeface="Arial" charset="0"/>
                <a:sym typeface="Arial" charset="0"/>
              </a:rPr>
              <a:t>20.8%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114425" y="165479"/>
            <a:ext cx="9604375" cy="1049337"/>
          </a:xfrm>
        </p:spPr>
        <p:txBody>
          <a:bodyPr>
            <a:normAutofit/>
          </a:bodyPr>
          <a:lstStyle/>
          <a:p>
            <a:pPr algn="ctr"/>
            <a:r>
              <a:rPr lang="en-US" sz="4400" b="1"/>
              <a:t>Causes of dyspepsia</a:t>
            </a: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6972300" y="6232830"/>
            <a:ext cx="506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Richter et al.  </a:t>
            </a:r>
            <a:r>
              <a:rPr lang="en-US" b="1" i="1" err="1">
                <a:solidFill>
                  <a:schemeClr val="bg1"/>
                </a:solidFill>
              </a:rPr>
              <a:t>Scand</a:t>
            </a:r>
            <a:r>
              <a:rPr lang="en-US" b="1" i="1">
                <a:solidFill>
                  <a:schemeClr val="bg1"/>
                </a:solidFill>
              </a:rPr>
              <a:t> J Gastroenterol Suppl. 1991</a:t>
            </a:r>
          </a:p>
        </p:txBody>
      </p:sp>
    </p:spTree>
    <p:extLst>
      <p:ext uri="{BB962C8B-B14F-4D97-AF65-F5344CB8AC3E}">
        <p14:creationId xmlns:p14="http://schemas.microsoft.com/office/powerpoint/2010/main" val="181327505"/>
      </p:ext>
    </p:extLst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54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Gallery</vt:lpstr>
      <vt:lpstr>How do you deal with dYSPEPSIA AND IBS in 2019?</vt:lpstr>
      <vt:lpstr>Disclosures</vt:lpstr>
      <vt:lpstr>Dyspepsia</vt:lpstr>
      <vt:lpstr>Definition</vt:lpstr>
      <vt:lpstr>Rome IV definition</vt:lpstr>
      <vt:lpstr>PowerPoint Presentation</vt:lpstr>
      <vt:lpstr>Acg/cag definition</vt:lpstr>
      <vt:lpstr>Burden of dyspepsia</vt:lpstr>
      <vt:lpstr>Causes of dyspepsia</vt:lpstr>
      <vt:lpstr>Helicobacter pylori</vt:lpstr>
      <vt:lpstr>PowerPoint Presentation</vt:lpstr>
      <vt:lpstr>PowerPoint Presentation</vt:lpstr>
      <vt:lpstr>PowerPoint Presentation</vt:lpstr>
      <vt:lpstr>Step a</vt:lpstr>
      <vt:lpstr>PowerPoint Presentation</vt:lpstr>
      <vt:lpstr>ALARM SYMPTOMS</vt:lpstr>
      <vt:lpstr>Value of Alarm features in detecting upper gi neoplasia</vt:lpstr>
      <vt:lpstr>Value of Clinical opinion in detecting upper gi neoplasia</vt:lpstr>
      <vt:lpstr>So how should we do with alarm features in dyspepsia?</vt:lpstr>
      <vt:lpstr>PowerPoint Presentation</vt:lpstr>
      <vt:lpstr>Nsaid users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Functional dyspepsia</vt:lpstr>
      <vt:lpstr>Fd subtypes: epigastric pain syndrome</vt:lpstr>
      <vt:lpstr>Fd subtypes: Post-prandial distress syndrome</vt:lpstr>
      <vt:lpstr>PowerPoint Presentation</vt:lpstr>
      <vt:lpstr>Irritable bowel syndrome</vt:lpstr>
      <vt:lpstr>PowerPoint Presentation</vt:lpstr>
      <vt:lpstr>PowerPoint Presentation</vt:lpstr>
      <vt:lpstr>Rome iv criteria for ibs</vt:lpstr>
      <vt:lpstr>IBS subtypes</vt:lpstr>
      <vt:lpstr>PowerPoint Presentation</vt:lpstr>
      <vt:lpstr>PowerPoint Presentation</vt:lpstr>
      <vt:lpstr>Alarm signs for ibs</vt:lpstr>
      <vt:lpstr>RED FLAG INDEX</vt:lpstr>
      <vt:lpstr>Biopsychosocial conceptual model</vt:lpstr>
      <vt:lpstr>Recommended baseline tests</vt:lpstr>
      <vt:lpstr>Unecessary tests</vt:lpstr>
      <vt:lpstr>Management: dietary and lifestyle advice</vt:lpstr>
      <vt:lpstr>Management: dietary and lifestyle advice</vt:lpstr>
      <vt:lpstr>Management: dietary and lifestyle advice</vt:lpstr>
      <vt:lpstr>Management: pharmacological therapy</vt:lpstr>
      <vt:lpstr>Management: pharmacological therapy</vt:lpstr>
      <vt:lpstr>Antidepressants in ibs</vt:lpstr>
      <vt:lpstr>Antidepressants: clinical considerations</vt:lpstr>
      <vt:lpstr>constipation</vt:lpstr>
      <vt:lpstr>CONSTIPATION</vt:lpstr>
      <vt:lpstr>Diarrhea</vt:lpstr>
      <vt:lpstr>Psychological interventions</vt:lpstr>
      <vt:lpstr>Ibs: take 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you deal with dYSPEPSIA AND IBS in 2019?</dc:title>
  <dc:creator>Talal Al-Taweel</dc:creator>
  <cp:revision>1</cp:revision>
  <dcterms:created xsi:type="dcterms:W3CDTF">2019-04-18T10:05:26Z</dcterms:created>
  <dcterms:modified xsi:type="dcterms:W3CDTF">2019-04-18T20:09:35Z</dcterms:modified>
</cp:coreProperties>
</file>